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 id="2147484320" r:id="rId3"/>
  </p:sldMasterIdLst>
  <p:notesMasterIdLst>
    <p:notesMasterId r:id="rId82"/>
  </p:notesMasterIdLst>
  <p:sldIdLst>
    <p:sldId id="2666" r:id="rId4"/>
    <p:sldId id="2689" r:id="rId5"/>
    <p:sldId id="2657" r:id="rId6"/>
    <p:sldId id="2658" r:id="rId7"/>
    <p:sldId id="2659" r:id="rId8"/>
    <p:sldId id="2660" r:id="rId9"/>
    <p:sldId id="2696" r:id="rId10"/>
    <p:sldId id="2697" r:id="rId11"/>
    <p:sldId id="2693" r:id="rId12"/>
    <p:sldId id="2694" r:id="rId13"/>
    <p:sldId id="2690" r:id="rId14"/>
    <p:sldId id="2691" r:id="rId15"/>
    <p:sldId id="2699" r:id="rId16"/>
    <p:sldId id="2692" r:id="rId17"/>
    <p:sldId id="2783" r:id="rId18"/>
    <p:sldId id="2804" r:id="rId19"/>
    <p:sldId id="2805" r:id="rId20"/>
    <p:sldId id="141168489" r:id="rId21"/>
    <p:sldId id="2743" r:id="rId22"/>
    <p:sldId id="2744" r:id="rId23"/>
    <p:sldId id="2748" r:id="rId24"/>
    <p:sldId id="141168490" r:id="rId25"/>
    <p:sldId id="2746" r:id="rId26"/>
    <p:sldId id="141168487" r:id="rId27"/>
    <p:sldId id="141168488" r:id="rId28"/>
    <p:sldId id="2700" r:id="rId29"/>
    <p:sldId id="2732" r:id="rId30"/>
    <p:sldId id="2796" r:id="rId31"/>
    <p:sldId id="2650" r:id="rId32"/>
    <p:sldId id="141169038" r:id="rId33"/>
    <p:sldId id="141169039" r:id="rId34"/>
    <p:sldId id="141169040" r:id="rId35"/>
    <p:sldId id="141168485" r:id="rId36"/>
    <p:sldId id="141168486" r:id="rId37"/>
    <p:sldId id="141168516" r:id="rId38"/>
    <p:sldId id="141168517" r:id="rId39"/>
    <p:sldId id="141168518" r:id="rId40"/>
    <p:sldId id="141168519" r:id="rId41"/>
    <p:sldId id="141168520" r:id="rId42"/>
    <p:sldId id="141168521" r:id="rId43"/>
    <p:sldId id="141169004" r:id="rId44"/>
    <p:sldId id="2740" r:id="rId45"/>
    <p:sldId id="2762" r:id="rId46"/>
    <p:sldId id="141168491" r:id="rId47"/>
    <p:sldId id="2653" r:id="rId48"/>
    <p:sldId id="2667" r:id="rId49"/>
    <p:sldId id="2668" r:id="rId50"/>
    <p:sldId id="2774" r:id="rId51"/>
    <p:sldId id="2781" r:id="rId52"/>
    <p:sldId id="2803" r:id="rId53"/>
    <p:sldId id="2776" r:id="rId54"/>
    <p:sldId id="2778" r:id="rId55"/>
    <p:sldId id="2780" r:id="rId56"/>
    <p:sldId id="2775" r:id="rId57"/>
    <p:sldId id="2801" r:id="rId58"/>
    <p:sldId id="2802" r:id="rId59"/>
    <p:sldId id="2782" r:id="rId60"/>
    <p:sldId id="2799" r:id="rId61"/>
    <p:sldId id="2800" r:id="rId62"/>
    <p:sldId id="2731" r:id="rId63"/>
    <p:sldId id="2786" r:id="rId64"/>
    <p:sldId id="2794" r:id="rId65"/>
    <p:sldId id="2792" r:id="rId66"/>
    <p:sldId id="2795" r:id="rId67"/>
    <p:sldId id="141168483" r:id="rId68"/>
    <p:sldId id="2728" r:id="rId69"/>
    <p:sldId id="141168484" r:id="rId70"/>
    <p:sldId id="141168482" r:id="rId71"/>
    <p:sldId id="2706" r:id="rId72"/>
    <p:sldId id="2707" r:id="rId73"/>
    <p:sldId id="2708" r:id="rId74"/>
    <p:sldId id="258" r:id="rId75"/>
    <p:sldId id="267" r:id="rId76"/>
    <p:sldId id="2806" r:id="rId77"/>
    <p:sldId id="2729" r:id="rId78"/>
    <p:sldId id="2797" r:id="rId79"/>
    <p:sldId id="2730" r:id="rId80"/>
    <p:sldId id="287" r:id="rId81"/>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00FF"/>
    <a:srgbClr val="D50000"/>
    <a:srgbClr val="1B44A7"/>
    <a:srgbClr val="D76F59"/>
    <a:srgbClr val="FF5BD0"/>
    <a:srgbClr val="9D381C"/>
    <a:srgbClr val="B4FFB2"/>
    <a:srgbClr val="00813C"/>
    <a:srgbClr val="EC5798"/>
    <a:srgbClr val="D7FB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9" autoAdjust="0"/>
    <p:restoredTop sz="87593" autoAdjust="0"/>
  </p:normalViewPr>
  <p:slideViewPr>
    <p:cSldViewPr snapToGrid="0">
      <p:cViewPr varScale="1">
        <p:scale>
          <a:sx n="96" d="100"/>
          <a:sy n="96" d="100"/>
        </p:scale>
        <p:origin x="1184" y="176"/>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4/14/20</a:t>
            </a:fld>
            <a:endParaRPr lang="en-US"/>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3</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support this 2 phases commit, is </a:t>
            </a:r>
          </a:p>
          <a:p>
            <a:r>
              <a:rPr lang="en-US" dirty="0"/>
              <a:t>1- to generate event with transaction, from the write model. </a:t>
            </a:r>
          </a:p>
          <a:p>
            <a:r>
              <a:rPr lang="en-US" dirty="0"/>
              <a:t>2- Then consume the event </a:t>
            </a:r>
          </a:p>
          <a:p>
            <a:r>
              <a:rPr lang="en-US" dirty="0"/>
              <a:t>3- write to the DB and commit the read offset </a:t>
            </a:r>
          </a:p>
          <a:p>
            <a:r>
              <a:rPr lang="en-US" dirty="0"/>
              <a:t>4- in case of write to the DB error, persist to an error log and notify administrator</a:t>
            </a:r>
          </a:p>
          <a:p>
            <a:r>
              <a:rPr lang="en-US" dirty="0"/>
              <a:t>5- Expose a CLI with admin API </a:t>
            </a:r>
          </a:p>
          <a:p>
            <a:r>
              <a:rPr lang="en-US" dirty="0"/>
              <a:t>6- So admin user can retrigger the consumer read operation from last committed offset.</a:t>
            </a:r>
          </a:p>
        </p:txBody>
      </p:sp>
      <p:sp>
        <p:nvSpPr>
          <p:cNvPr id="4" name="Slide Number Placeholder 3"/>
          <p:cNvSpPr>
            <a:spLocks noGrp="1"/>
          </p:cNvSpPr>
          <p:nvPr>
            <p:ph type="sldNum" sz="quarter" idx="5"/>
          </p:nvPr>
        </p:nvSpPr>
        <p:spPr/>
        <p:txBody>
          <a:bodyPr/>
          <a:lstStyle/>
          <a:p>
            <a:fld id="{18D02FFD-07D4-5C4F-BD77-921008177348}" type="slidenum">
              <a:rPr lang="en-US" smtClean="0"/>
              <a:t>18</a:t>
            </a:fld>
            <a:endParaRPr lang="en-US" dirty="0"/>
          </a:p>
        </p:txBody>
      </p:sp>
    </p:spTree>
    <p:extLst>
      <p:ext uri="{BB962C8B-B14F-4D97-AF65-F5344CB8AC3E}">
        <p14:creationId xmlns:p14="http://schemas.microsoft.com/office/powerpoint/2010/main" val="2245610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order is created, it can be updated at any time by the user until he books it for the final order. As soon as the order is booked, the process needs to allocate the voyage, assign containers and update the list of container to load for a voyage at the ship context level. Those actions / commands are chained. The Final state (in this schema not in the reality as the process has more steps) is the Order assigned state in the order microservice.</a:t>
            </a:r>
          </a:p>
          <a:p>
            <a:endParaRPr lang="en-US" dirty="0"/>
          </a:p>
          <a:p>
            <a:endParaRPr lang="en-US" dirty="0"/>
          </a:p>
          <a:p>
            <a:r>
              <a:rPr lang="en-US" sz="900" b="0" i="1" kern="1200" dirty="0">
                <a:solidFill>
                  <a:schemeClr val="tx1"/>
                </a:solidFill>
                <a:effectLst/>
                <a:latin typeface="+mn-lt"/>
                <a:ea typeface="+mn-ea"/>
                <a:cs typeface="+mn-cs"/>
              </a:rPr>
              <a:t>Consider the lost request and its idempotent execution. In the past, a form would have multiple carbon copies with a printed serial number on top of them. When a purchase-order request was submitted, a copy was kept in the file of the submitter and placed in a folder with the expected date of the response. If the form and its work were not completed by the expected date, the submitter would initiate an inquiry and ask to locate the purchase-order form in question. Even if the work was lost, the purchase-order would be resubmitted without modification to ensure a lack of confusion in the processing of the work. You wouldn’t change the number of items being ordered as that may cause confusion. The unique serial number on the top would act as a mechanism to ensure the work was not performed twice.</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142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the first service executes a transaction and then publishes an event. It maintains the business entity status, (</a:t>
            </a:r>
            <a:r>
              <a:rPr lang="en-US" sz="900" b="0" i="0" kern="1200" err="1">
                <a:solidFill>
                  <a:schemeClr val="tx1"/>
                </a:solidFill>
                <a:effectLst/>
                <a:latin typeface="+mn-lt"/>
                <a:ea typeface="+mn-ea"/>
                <a:cs typeface="+mn-cs"/>
              </a:rPr>
              <a:t>order.status</a:t>
            </a:r>
            <a:r>
              <a:rPr lang="en-US" sz="900" b="0" i="0" kern="1200">
                <a:solidFill>
                  <a:schemeClr val="tx1"/>
                </a:solidFill>
                <a:effectLst/>
                <a:latin typeface="+mn-lt"/>
                <a:ea typeface="+mn-ea"/>
                <a:cs typeface="+mn-cs"/>
              </a:rPr>
              <a:t>) to the pending state until it is completed. This event is listened by one or more services which execute local transactions and publish (or not) new events.</a:t>
            </a:r>
          </a:p>
          <a:p>
            <a:pPr fontAlgn="base"/>
            <a:r>
              <a:rPr lang="en-US" sz="900" b="0" kern="1200">
                <a:solidFill>
                  <a:schemeClr val="tx1"/>
                </a:solidFill>
                <a:effectLst/>
                <a:latin typeface="+mn-lt"/>
                <a:ea typeface="+mn-ea"/>
                <a:cs typeface="+mn-cs"/>
              </a:rPr>
              <a:t>The distributed transaction ends when the last service executes its local transaction and does not publish any events or the event published is not heard by any of the saga’s participants.</a:t>
            </a:r>
            <a:endParaRPr lang="en-US" sz="9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723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789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Rolling back a distributed transaction does not come for free. Normally you have to implement another operation/transaction to compensate for what has been done before.</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270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If anything fails, it is also responsible for coordinating the rollback by sending commands to each participant to undo the previous operation.</a:t>
            </a:r>
          </a:p>
          <a:p>
            <a:r>
              <a:rPr lang="en-US" sz="900" b="0" i="0" kern="1200">
                <a:solidFill>
                  <a:schemeClr val="tx1"/>
                </a:solidFill>
                <a:effectLst/>
                <a:latin typeface="+mn-lt"/>
                <a:ea typeface="+mn-ea"/>
                <a:cs typeface="+mn-cs"/>
              </a:rPr>
              <a:t>orchestrator is a State Machine where each transformation corresponds to a command or message.</a:t>
            </a:r>
          </a:p>
          <a:p>
            <a:r>
              <a:rPr lang="en-US" sz="900" b="0" i="0" kern="1200">
                <a:solidFill>
                  <a:schemeClr val="tx1"/>
                </a:solidFill>
                <a:effectLst/>
                <a:latin typeface="+mn-lt"/>
                <a:ea typeface="+mn-ea"/>
                <a:cs typeface="+mn-cs"/>
              </a:rPr>
              <a:t>Rollbacks are a lot easier when you have an orchestrator to coordinate everything</a:t>
            </a: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6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messages on a topic are not immediately removed after they are consumed</a:t>
            </a:r>
            <a:endParaRPr lang="en-US" dirty="0"/>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partition of a topic consists of a sequence of files called log segments. The size of the log segments is determined by the cluster configuration </a:t>
            </a:r>
            <a:r>
              <a:rPr lang="en-US" dirty="0" err="1"/>
              <a:t>log.segment.bytes</a:t>
            </a:r>
            <a:r>
              <a:rPr lang="en-US" sz="900" b="0" i="0" kern="1200" dirty="0">
                <a:solidFill>
                  <a:schemeClr val="tx1"/>
                </a:solidFill>
                <a:effectLst/>
                <a:latin typeface="+mn-lt"/>
                <a:ea typeface="+mn-ea"/>
                <a:cs typeface="+mn-cs"/>
              </a:rPr>
              <a:t> (default is 1 GB). This can be overridden by using the topic-level configuration </a:t>
            </a:r>
            <a:r>
              <a:rPr lang="en-US" dirty="0" err="1"/>
              <a:t>segment.bytes</a:t>
            </a:r>
            <a:r>
              <a:rPr lang="en-US" sz="900" b="0" i="0" kern="1200" dirty="0">
                <a:solidFill>
                  <a:schemeClr val="tx1"/>
                </a:solidFill>
                <a:effectLst/>
                <a:latin typeface="+mn-lt"/>
                <a:ea typeface="+mn-ea"/>
                <a:cs typeface="+mn-cs"/>
              </a:rPr>
              <a:t>.</a:t>
            </a:r>
          </a:p>
          <a:p>
            <a:endParaRPr lang="en-US" sz="900" b="0" i="0" kern="1200" dirty="0">
              <a:solidFill>
                <a:schemeClr val="tx1"/>
              </a:solidFill>
              <a:effectLst/>
              <a:latin typeface="+mn-lt"/>
              <a:ea typeface="+mn-ea"/>
              <a:cs typeface="+mn-cs"/>
            </a:endParaRPr>
          </a:p>
          <a:p>
            <a:r>
              <a:rPr lang="en-US" dirty="0"/>
              <a:t>Disk Space: </a:t>
            </a:r>
            <a:r>
              <a:rPr lang="en-US" sz="900" b="0" i="0" kern="1200" dirty="0">
                <a:solidFill>
                  <a:schemeClr val="tx1"/>
                </a:solidFill>
                <a:effectLst/>
                <a:latin typeface="+mn-lt"/>
                <a:ea typeface="+mn-ea"/>
                <a:cs typeface="+mn-cs"/>
              </a:rPr>
              <a:t>sufficient disk space in the persistent storage for the Kafka brokers to meet your expected throughput and retention requirements</a:t>
            </a:r>
          </a:p>
          <a:p>
            <a:r>
              <a:rPr lang="en-US" sz="900" b="0" i="0" kern="1200" dirty="0">
                <a:solidFill>
                  <a:schemeClr val="tx1"/>
                </a:solidFill>
                <a:effectLst/>
                <a:latin typeface="+mn-lt"/>
                <a:ea typeface="+mn-ea"/>
                <a:cs typeface="+mn-cs"/>
              </a:rPr>
              <a:t>Sum (</a:t>
            </a:r>
            <a:r>
              <a:rPr lang="en-US" sz="900" b="0" i="0" kern="1200" dirty="0" err="1">
                <a:solidFill>
                  <a:schemeClr val="tx1"/>
                </a:solidFill>
                <a:effectLst/>
                <a:latin typeface="+mn-lt"/>
                <a:ea typeface="+mn-ea"/>
                <a:cs typeface="+mn-cs"/>
              </a:rPr>
              <a:t>Nb</a:t>
            </a:r>
            <a:r>
              <a:rPr lang="en-US" sz="900" b="0" i="0" kern="1200" dirty="0">
                <a:solidFill>
                  <a:schemeClr val="tx1"/>
                </a:solidFill>
                <a:effectLst/>
                <a:latin typeface="+mn-lt"/>
                <a:ea typeface="+mn-ea"/>
                <a:cs typeface="+mn-cs"/>
              </a:rPr>
              <a:t> messages per minutes * average size * retention time * replica factor) per topic  </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28</a:t>
            </a:fld>
            <a:endParaRPr lang="en-US"/>
          </a:p>
        </p:txBody>
      </p:sp>
    </p:spTree>
    <p:extLst>
      <p:ext uri="{BB962C8B-B14F-4D97-AF65-F5344CB8AC3E}">
        <p14:creationId xmlns:p14="http://schemas.microsoft.com/office/powerpoint/2010/main" val="4032013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1- the producer submit a message</a:t>
            </a:r>
          </a:p>
          <a:p>
            <a:r>
              <a:rPr lang="en-US" sz="900" b="0" i="0" kern="1200" dirty="0">
                <a:solidFill>
                  <a:schemeClr val="tx1"/>
                </a:solidFill>
                <a:effectLst/>
                <a:latin typeface="+mn-lt"/>
                <a:ea typeface="+mn-ea"/>
                <a:cs typeface="+mn-cs"/>
              </a:rPr>
              <a:t>2- the in-synch replicas acknowledged the replicas so the partition leader sends ack back. The message is committed and ready for consumption</a:t>
            </a:r>
          </a:p>
          <a:p>
            <a:r>
              <a:rPr lang="en-US" sz="900" b="0" i="0" kern="1200" dirty="0">
                <a:solidFill>
                  <a:schemeClr val="tx1"/>
                </a:solidFill>
                <a:effectLst/>
                <a:latin typeface="+mn-lt"/>
                <a:ea typeface="+mn-ea"/>
                <a:cs typeface="+mn-cs"/>
              </a:rPr>
              <a:t>3- The consumer pulls the message, processes it, and commits the message offset to indicate that it has completed its processing. It will not receive it again, even if the consumer application fails and restarts.</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Since there is no way for the producer to know the nature of the failure, it is forced to assume that the message was not written successfully and to retry it. In some cases, this will cause the same message to be duplicated in the Kafka partition log, causing the end consumer to receive it more than once.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73969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In case of acks not reaching back to the producer.</a:t>
            </a:r>
          </a:p>
          <a:p>
            <a:r>
              <a:rPr lang="en-US" sz="900" b="0" i="0" kern="1200" dirty="0">
                <a:solidFill>
                  <a:schemeClr val="tx1"/>
                </a:solidFill>
                <a:effectLst/>
                <a:latin typeface="+mn-lt"/>
                <a:ea typeface="+mn-ea"/>
                <a:cs typeface="+mn-cs"/>
              </a:rPr>
              <a:t>Since there is no way for the producer to know the nature of the failure, it is forced to assume that the message was not written successfully and to retry it. In some cases, this will cause the same message to be duplicated in the Kafka partition log, causing the end consumer to receive it more than once.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Consumer must be able to recover from whatever state the failed instance left behind and begin processing from a safe point. This means that consumed offsets must always be kept in sync with produced output.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205234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An </a:t>
            </a:r>
            <a:r>
              <a:rPr lang="en-US" sz="900" b="0" i="1" kern="1200" dirty="0">
                <a:solidFill>
                  <a:schemeClr val="tx1"/>
                </a:solidFill>
                <a:effectLst/>
                <a:latin typeface="+mn-lt"/>
                <a:ea typeface="+mn-ea"/>
                <a:cs typeface="+mn-cs"/>
              </a:rPr>
              <a:t>idempotent</a:t>
            </a:r>
            <a:r>
              <a:rPr lang="en-US" sz="900" b="0" i="0" kern="1200" dirty="0">
                <a:solidFill>
                  <a:schemeClr val="tx1"/>
                </a:solidFill>
                <a:effectLst/>
                <a:latin typeface="+mn-lt"/>
                <a:ea typeface="+mn-ea"/>
                <a:cs typeface="+mn-cs"/>
              </a:rPr>
              <a:t> operation is one which can be performed many times without causing a different effect than only being performed once.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each batch of messages sent to Kafka will contain a sequence number which the broker will use to dedupe any duplicate send. </a:t>
            </a:r>
          </a:p>
          <a:p>
            <a:r>
              <a:rPr lang="en-US" sz="900" b="0" i="0" kern="1200" dirty="0">
                <a:solidFill>
                  <a:schemeClr val="tx1"/>
                </a:solidFill>
                <a:effectLst/>
                <a:latin typeface="+mn-lt"/>
                <a:ea typeface="+mn-ea"/>
                <a:cs typeface="+mn-cs"/>
              </a:rPr>
              <a:t>this sequence number is persisted to the replicated log, so even if the leader fails, any broker that takes over will also know if a resend is a duplicate.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AAAE1B-F6B9-4FCD-B9AB-4A0AD0AFAC9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99589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Producer sends 3 records with different keys, as it is idempotent and transactional, producer id and sequence number are added to the records metadata.</a:t>
            </a:r>
          </a:p>
          <a:p>
            <a:r>
              <a:rPr lang="en-US"/>
              <a:t>partition leader keeps the producer id and last committed sequence number in a log, per topic - partition</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33</a:t>
            </a:fld>
            <a:endParaRPr lang="en-US" altLang="en-US"/>
          </a:p>
        </p:txBody>
      </p:sp>
    </p:spTree>
    <p:extLst>
      <p:ext uri="{BB962C8B-B14F-4D97-AF65-F5344CB8AC3E}">
        <p14:creationId xmlns:p14="http://schemas.microsoft.com/office/powerpoint/2010/main" val="4229833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case of retries, the events that were not  committed are accepted, the ones with a sequence id &lt;= of the one in the log, are rejected.</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34</a:t>
            </a:fld>
            <a:endParaRPr lang="en-US" altLang="en-US"/>
          </a:p>
        </p:txBody>
      </p:sp>
    </p:spTree>
    <p:extLst>
      <p:ext uri="{BB962C8B-B14F-4D97-AF65-F5344CB8AC3E}">
        <p14:creationId xmlns:p14="http://schemas.microsoft.com/office/powerpoint/2010/main" val="2104102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35</a:t>
            </a:fld>
            <a:endParaRPr lang="en-US"/>
          </a:p>
        </p:txBody>
      </p:sp>
    </p:spTree>
    <p:extLst>
      <p:ext uri="{BB962C8B-B14F-4D97-AF65-F5344CB8AC3E}">
        <p14:creationId xmlns:p14="http://schemas.microsoft.com/office/powerpoint/2010/main" val="1373847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mn-lt"/>
                <a:ea typeface="+mn-ea"/>
                <a:cs typeface="+mn-cs"/>
              </a:rPr>
              <a:t>In standalone mode all work is performed in a single process.</a:t>
            </a:r>
          </a:p>
          <a:p>
            <a:r>
              <a:rPr lang="en-US" sz="900" b="0" i="0" kern="1200">
                <a:solidFill>
                  <a:schemeClr val="tx1"/>
                </a:solidFill>
                <a:effectLst/>
                <a:latin typeface="+mn-lt"/>
                <a:ea typeface="+mn-ea"/>
                <a:cs typeface="+mn-cs"/>
              </a:rPr>
              <a:t>In distributed mode, a cluster of workers is used and task states are saved to topics</a:t>
            </a:r>
          </a:p>
          <a:p>
            <a:r>
              <a:rPr lang="en-US" sz="900" b="0" i="0" kern="1200">
                <a:solidFill>
                  <a:schemeClr val="tx1"/>
                </a:solidFill>
                <a:effectLst/>
                <a:latin typeface="+mn-lt"/>
                <a:ea typeface="+mn-ea"/>
                <a:cs typeface="+mn-cs"/>
              </a:rPr>
              <a:t>When a connector is first submitted to the cluster, the workers rebalance the full set of connectors in the cluster and their tasks so that each worker has approximately the same amount of work. </a:t>
            </a:r>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36</a:t>
            </a:fld>
            <a:endParaRPr lang="en-US"/>
          </a:p>
        </p:txBody>
      </p:sp>
    </p:spTree>
    <p:extLst>
      <p:ext uri="{BB962C8B-B14F-4D97-AF65-F5344CB8AC3E}">
        <p14:creationId xmlns:p14="http://schemas.microsoft.com/office/powerpoint/2010/main" val="2622432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42</a:t>
            </a:fld>
            <a:endParaRPr lang="en-US"/>
          </a:p>
        </p:txBody>
      </p:sp>
    </p:spTree>
    <p:extLst>
      <p:ext uri="{BB962C8B-B14F-4D97-AF65-F5344CB8AC3E}">
        <p14:creationId xmlns:p14="http://schemas.microsoft.com/office/powerpoint/2010/main" val="2405828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43</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44</a:t>
            </a:fld>
            <a:endParaRPr lang="en-US"/>
          </a:p>
        </p:txBody>
      </p:sp>
    </p:spTree>
    <p:extLst>
      <p:ext uri="{BB962C8B-B14F-4D97-AF65-F5344CB8AC3E}">
        <p14:creationId xmlns:p14="http://schemas.microsoft.com/office/powerpoint/2010/main" val="4173696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45</a:t>
            </a:fld>
            <a:endParaRPr lang="en-US" altLang="en-US"/>
          </a:p>
        </p:txBody>
      </p:sp>
    </p:spTree>
    <p:extLst>
      <p:ext uri="{BB962C8B-B14F-4D97-AF65-F5344CB8AC3E}">
        <p14:creationId xmlns:p14="http://schemas.microsoft.com/office/powerpoint/2010/main" val="440756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46</a:t>
            </a:fld>
            <a:endParaRPr lang="en-US" altLang="en-US"/>
          </a:p>
        </p:txBody>
      </p:sp>
    </p:spTree>
    <p:extLst>
      <p:ext uri="{BB962C8B-B14F-4D97-AF65-F5344CB8AC3E}">
        <p14:creationId xmlns:p14="http://schemas.microsoft.com/office/powerpoint/2010/main" val="3734528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to consider:</a:t>
            </a:r>
          </a:p>
          <a:p>
            <a:r>
              <a:rPr lang="en-US"/>
              <a:t>- </a:t>
            </a:r>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55</a:t>
            </a:fld>
            <a:endParaRPr lang="en-US" altLang="en-US"/>
          </a:p>
        </p:txBody>
      </p:sp>
    </p:spTree>
    <p:extLst>
      <p:ext uri="{BB962C8B-B14F-4D97-AF65-F5344CB8AC3E}">
        <p14:creationId xmlns:p14="http://schemas.microsoft.com/office/powerpoint/2010/main" val="1347545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orderID int, </a:t>
            </a:r>
            <a:r>
              <a:rPr lang="en-US" dirty="0" err="1"/>
              <a:t>anAttribute</a:t>
            </a:r>
            <a:r>
              <a:rPr lang="en-US" dirty="0"/>
              <a:t> varchar (30))</a:t>
            </a:r>
          </a:p>
          <a:p>
            <a:pPr lvl="1"/>
            <a:r>
              <a:rPr lang="en-US" dirty="0"/>
              <a:t>A Kafka mapping might use orderID=24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61</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62</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63</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64</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29B00C-73AA-4145-8D89-18934B00791C}" type="slidenum">
              <a:rPr lang="en-US" smtClean="0"/>
              <a:t>73</a:t>
            </a:fld>
            <a:endParaRPr lang="en-US"/>
          </a:p>
        </p:txBody>
      </p:sp>
    </p:spTree>
    <p:extLst>
      <p:ext uri="{BB962C8B-B14F-4D97-AF65-F5344CB8AC3E}">
        <p14:creationId xmlns:p14="http://schemas.microsoft.com/office/powerpoint/2010/main" val="2600216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78</a:t>
            </a:fld>
            <a:endParaRPr lang="en-US"/>
          </a:p>
        </p:txBody>
      </p:sp>
    </p:spTree>
    <p:extLst>
      <p:ext uri="{BB962C8B-B14F-4D97-AF65-F5344CB8AC3E}">
        <p14:creationId xmlns:p14="http://schemas.microsoft.com/office/powerpoint/2010/main" val="232518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11</a:t>
            </a:fld>
            <a:endParaRPr lang="en-US" altLang="en-US"/>
          </a:p>
        </p:txBody>
      </p:sp>
    </p:spTree>
    <p:extLst>
      <p:ext uri="{BB962C8B-B14F-4D97-AF65-F5344CB8AC3E}">
        <p14:creationId xmlns:p14="http://schemas.microsoft.com/office/powerpoint/2010/main" val="1455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12</a:t>
            </a:fld>
            <a:endParaRPr lang="en-US" altLang="en-US"/>
          </a:p>
        </p:txBody>
      </p:sp>
    </p:spTree>
    <p:extLst>
      <p:ext uri="{BB962C8B-B14F-4D97-AF65-F5344CB8AC3E}">
        <p14:creationId xmlns:p14="http://schemas.microsoft.com/office/powerpoint/2010/main" val="32789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geographic</a:t>
            </a:r>
          </a:p>
          <a:p>
            <a:r>
              <a:rPr lang="en-US"/>
              <a:t>Multiple ships </a:t>
            </a:r>
          </a:p>
          <a:p>
            <a:r>
              <a:rPr lang="en-US"/>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35668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71924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588AFF-6FEE-DA49-9FEF-8507A408CA7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637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A31DC-1F10-454B-B0EB-A6701B91F8B2}"/>
              </a:ext>
            </a:extLst>
          </p:cNvPr>
          <p:cNvSpPr>
            <a:spLocks noGrp="1"/>
          </p:cNvSpPr>
          <p:nvPr>
            <p:ph type="dt" sz="half" idx="10"/>
          </p:nvPr>
        </p:nvSpPr>
        <p:spPr/>
        <p:txBody>
          <a:bodyPr/>
          <a:lstStyle/>
          <a:p>
            <a:fld id="{5FC39CF2-C652-4D61-A0C7-12EEBAD43262}" type="datetime1">
              <a:rPr lang="en-US" smtClean="0"/>
              <a:t>4/14/20</a:t>
            </a:fld>
            <a:endParaRPr lang="en-US"/>
          </a:p>
        </p:txBody>
      </p:sp>
      <p:sp>
        <p:nvSpPr>
          <p:cNvPr id="3" name="Footer Placeholder 2">
            <a:extLst>
              <a:ext uri="{FF2B5EF4-FFF2-40B4-BE49-F238E27FC236}">
                <a16:creationId xmlns:a16="http://schemas.microsoft.com/office/drawing/2014/main" id="{403D1E21-44BE-406E-B9A7-1E48FB63A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5C5B01-907B-445E-96DB-C16BB9E5D852}"/>
              </a:ext>
            </a:extLst>
          </p:cNvPr>
          <p:cNvSpPr>
            <a:spLocks noGrp="1"/>
          </p:cNvSpPr>
          <p:nvPr>
            <p:ph type="sldNum" sz="quarter" idx="12"/>
          </p:nvPr>
        </p:nvSpPr>
        <p:spPr/>
        <p:txBody>
          <a:bodyPr/>
          <a:lstStyle/>
          <a:p>
            <a:fld id="{C565C23E-6D76-459C-BC14-A9049E4EE889}" type="slidenum">
              <a:rPr lang="en-US" smtClean="0"/>
              <a:t>‹#›</a:t>
            </a:fld>
            <a:endParaRPr lang="en-US"/>
          </a:p>
        </p:txBody>
      </p:sp>
    </p:spTree>
    <p:extLst>
      <p:ext uri="{BB962C8B-B14F-4D97-AF65-F5344CB8AC3E}">
        <p14:creationId xmlns:p14="http://schemas.microsoft.com/office/powerpoint/2010/main" val="1895619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0DFDE45A-B8C1-EA45-B13B-756A2F07719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7404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solidFill>
                  <a:srgbClr val="5AAAFA"/>
                </a:solidFill>
              </a:rPr>
              <a:pPr/>
              <a:t>‹#›</a:t>
            </a:fld>
            <a:endParaRPr lang="en-US">
              <a:solidFill>
                <a:srgbClr val="5AAAFA"/>
              </a:solidFill>
            </a:endParaRPr>
          </a:p>
        </p:txBody>
      </p:sp>
      <p:sp>
        <p:nvSpPr>
          <p:cNvPr id="7" name="Footer Placeholder 6">
            <a:extLst>
              <a:ext uri="{FF2B5EF4-FFF2-40B4-BE49-F238E27FC236}">
                <a16:creationId xmlns:a16="http://schemas.microsoft.com/office/drawing/2014/main" id="{AB844537-9AEC-1E4F-B2D7-2A8E0564CF0B}"/>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4123192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3"/>
            <a:ext cx="5389033" cy="639763"/>
          </a:xfrm>
        </p:spPr>
        <p:txBody>
          <a:bodyPr anchor="b">
            <a:normAutofit/>
          </a:bodyPr>
          <a:lstStyle>
            <a:lvl1pPr marL="0" indent="0">
              <a:buNone/>
              <a:defRPr sz="2667"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solidFill>
                  <a:srgbClr val="5AAAFA"/>
                </a:solidFill>
              </a:rPr>
              <a:pPr/>
              <a:t>‹#›</a:t>
            </a:fld>
            <a:endParaRPr lang="en-US">
              <a:solidFill>
                <a:srgbClr val="5AAAFA"/>
              </a:solidFill>
            </a:endParaRPr>
          </a:p>
        </p:txBody>
      </p:sp>
      <p:sp>
        <p:nvSpPr>
          <p:cNvPr id="9" name="Footer Placeholder 8">
            <a:extLst>
              <a:ext uri="{FF2B5EF4-FFF2-40B4-BE49-F238E27FC236}">
                <a16:creationId xmlns:a16="http://schemas.microsoft.com/office/drawing/2014/main" id="{2A30AC8F-7E57-784F-9862-A1209A120597}"/>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57194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
        <p:nvSpPr>
          <p:cNvPr id="5" name="Footer Placeholder 4">
            <a:extLst>
              <a:ext uri="{FF2B5EF4-FFF2-40B4-BE49-F238E27FC236}">
                <a16:creationId xmlns:a16="http://schemas.microsoft.com/office/drawing/2014/main" id="{E3B174D3-E532-7D49-A765-441D5FE46C78}"/>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2322550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solidFill>
                  <a:srgbClr val="5AAAFA"/>
                </a:solidFill>
              </a:rPr>
              <a:pPr/>
              <a:t>‹#›</a:t>
            </a:fld>
            <a:endParaRPr lang="en-US">
              <a:solidFill>
                <a:srgbClr val="5AAAFA"/>
              </a:solidFill>
            </a:endParaRPr>
          </a:p>
        </p:txBody>
      </p:sp>
      <p:sp>
        <p:nvSpPr>
          <p:cNvPr id="4" name="Footer Placeholder 3">
            <a:extLst>
              <a:ext uri="{FF2B5EF4-FFF2-40B4-BE49-F238E27FC236}">
                <a16:creationId xmlns:a16="http://schemas.microsoft.com/office/drawing/2014/main" id="{62EC6C3C-0787-A445-9A6E-799792E2DBE3}"/>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9285386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a:extLst>
              <a:ext uri="{FF2B5EF4-FFF2-40B4-BE49-F238E27FC236}">
                <a16:creationId xmlns:a16="http://schemas.microsoft.com/office/drawing/2014/main" id="{6A118ADF-A453-BA46-8320-DFA26CC6F012}"/>
              </a:ext>
            </a:extLst>
          </p:cNvPr>
          <p:cNvSpPr>
            <a:spLocks noGrp="1"/>
          </p:cNvSpPr>
          <p:nvPr>
            <p:ph type="ftr" sz="quarter" idx="11"/>
          </p:nvPr>
        </p:nvSpPr>
        <p:spPr>
          <a:xfrm>
            <a:off x="391584" y="6388102"/>
            <a:ext cx="4114800" cy="366183"/>
          </a:xfrm>
          <a:prstGeom prst="rect">
            <a:avLst/>
          </a:prstGeom>
        </p:spPr>
        <p:txBody>
          <a:bodyPr/>
          <a:lstStyle/>
          <a:p>
            <a:r>
              <a:rPr lang="en-US"/>
              <a:t>IBM </a:t>
            </a:r>
            <a:r>
              <a:rPr lang="en-US" b="1"/>
              <a:t>Garage</a:t>
            </a:r>
            <a:r>
              <a:rPr lang="en-US"/>
              <a:t> for Cloud</a:t>
            </a:r>
          </a:p>
        </p:txBody>
      </p:sp>
    </p:spTree>
    <p:extLst>
      <p:ext uri="{BB962C8B-B14F-4D97-AF65-F5344CB8AC3E}">
        <p14:creationId xmlns:p14="http://schemas.microsoft.com/office/powerpoint/2010/main" val="16583539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5"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5"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
        <p:nvSpPr>
          <p:cNvPr id="47" name="Rectangle 6"/>
          <p:cNvSpPr>
            <a:spLocks noChangeArrowheads="1"/>
          </p:cNvSpPr>
          <p:nvPr userDrawn="1"/>
        </p:nvSpPr>
        <p:spPr bwMode="black">
          <a:xfrm>
            <a:off x="8864507" y="6472537"/>
            <a:ext cx="3054351" cy="231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9" rIns="92075" bIns="46039">
            <a:spAutoFit/>
          </a:bodyPr>
          <a:lstStyle/>
          <a:p>
            <a:pPr algn="r"/>
            <a:r>
              <a:rPr lang="en-US" sz="900">
                <a:solidFill>
                  <a:schemeClr val="bg1"/>
                </a:solidFill>
              </a:rPr>
              <a:t>© 2017 IBM Corporation</a:t>
            </a:r>
          </a:p>
        </p:txBody>
      </p:sp>
      <p:sp>
        <p:nvSpPr>
          <p:cNvPr id="48" name="Rectangle 6"/>
          <p:cNvSpPr>
            <a:spLocks noChangeArrowheads="1"/>
          </p:cNvSpPr>
          <p:nvPr userDrawn="1"/>
        </p:nvSpPr>
        <p:spPr bwMode="auto">
          <a:xfrm>
            <a:off x="190500" y="6456363"/>
            <a:ext cx="552451" cy="2476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solidFill>
                  <a:schemeClr val="bg1"/>
                </a:solidFill>
                <a:cs typeface="+mn-cs"/>
              </a:rPr>
              <a:pPr>
                <a:defRPr/>
              </a:pPr>
              <a:t>‹#›</a:t>
            </a:fld>
            <a:endParaRPr lang="en-US" sz="1000">
              <a:solidFill>
                <a:schemeClr val="bg1"/>
              </a:solidFill>
              <a:cs typeface="+mn-cs"/>
            </a:endParaRPr>
          </a:p>
        </p:txBody>
      </p:sp>
      <p:sp>
        <p:nvSpPr>
          <p:cNvPr id="6" name="Footer Placeholder 2">
            <a:extLst>
              <a:ext uri="{FF2B5EF4-FFF2-40B4-BE49-F238E27FC236}">
                <a16:creationId xmlns:a16="http://schemas.microsoft.com/office/drawing/2014/main" id="{3C0A6CD8-0E77-2441-A76C-FEBFA356B6ED}"/>
              </a:ext>
            </a:extLst>
          </p:cNvPr>
          <p:cNvSpPr>
            <a:spLocks noGrp="1"/>
          </p:cNvSpPr>
          <p:nvPr>
            <p:ph type="ftr" sz="quarter" idx="3"/>
          </p:nvPr>
        </p:nvSpPr>
        <p:spPr>
          <a:xfrm>
            <a:off x="306021" y="6445253"/>
            <a:ext cx="4114800" cy="366183"/>
          </a:xfrm>
          <a:prstGeom prst="rect">
            <a:avLst/>
          </a:prstGeom>
        </p:spPr>
        <p:txBody>
          <a:bodyPr vert="horz" lIns="91440" tIns="45720" rIns="91440" bIns="45720" rtlCol="0" anchor="ctr"/>
          <a:lstStyle>
            <a:lvl1pPr algn="l">
              <a:defRPr sz="1333">
                <a:solidFill>
                  <a:schemeClr val="tx1"/>
                </a:solidFill>
                <a:latin typeface="IBM Plex Sans" panose="020B0503050203000203" pitchFamily="34" charset="77"/>
              </a:defRPr>
            </a:lvl1pPr>
          </a:lstStyle>
          <a:p>
            <a:r>
              <a:rPr lang="en-US"/>
              <a:t>IBM </a:t>
            </a:r>
            <a:r>
              <a:rPr lang="en-US" b="1"/>
              <a:t>Garage </a:t>
            </a:r>
            <a:r>
              <a:rPr lang="en-US"/>
              <a:t>for Cloud</a:t>
            </a:r>
            <a:endParaRPr lang="en-US" b="1"/>
          </a:p>
        </p:txBody>
      </p:sp>
    </p:spTree>
    <p:extLst>
      <p:ext uri="{BB962C8B-B14F-4D97-AF65-F5344CB8AC3E}">
        <p14:creationId xmlns:p14="http://schemas.microsoft.com/office/powerpoint/2010/main" val="697076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5"/>
            <a:ext cx="11874501" cy="5132388"/>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98" name="Shape 9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1679023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8B78BE-A1C1-C040-9EC2-32558A1F8DA0}"/>
              </a:ext>
            </a:extLst>
          </p:cNvPr>
          <p:cNvSpPr>
            <a:spLocks noGrp="1"/>
          </p:cNvSpPr>
          <p:nvPr>
            <p:ph type="ftr" sz="quarter" idx="16"/>
          </p:nvPr>
        </p:nvSpPr>
        <p:spPr>
          <a:xfrm>
            <a:off x="391584" y="6388102"/>
            <a:ext cx="4114800" cy="366183"/>
          </a:xfrm>
          <a:prstGeom prst="rect">
            <a:avLst/>
          </a:prstGeom>
        </p:spPr>
        <p:txBody>
          <a:bodyPr/>
          <a:lstStyle/>
          <a:p>
            <a:r>
              <a:rPr lang="en-US"/>
              <a:t>IBM </a:t>
            </a:r>
            <a:r>
              <a:rPr lang="en-US" b="1"/>
              <a:t>Garage</a:t>
            </a:r>
            <a:r>
              <a:rPr lang="en-US"/>
              <a:t> for Cloud</a:t>
            </a:r>
          </a:p>
        </p:txBody>
      </p:sp>
      <p:sp>
        <p:nvSpPr>
          <p:cNvPr id="4" name="Slide Number Placeholder 3">
            <a:extLst>
              <a:ext uri="{FF2B5EF4-FFF2-40B4-BE49-F238E27FC236}">
                <a16:creationId xmlns:a16="http://schemas.microsoft.com/office/drawing/2014/main" id="{BA5187CF-0467-984C-9664-57988E5767C0}"/>
              </a:ext>
            </a:extLst>
          </p:cNvPr>
          <p:cNvSpPr>
            <a:spLocks noGrp="1"/>
          </p:cNvSpPr>
          <p:nvPr>
            <p:ph type="sldNum" sz="quarter" idx="17"/>
          </p:nvPr>
        </p:nvSpPr>
        <p:spPr/>
        <p:txBody>
          <a:body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spTree>
    <p:extLst>
      <p:ext uri="{BB962C8B-B14F-4D97-AF65-F5344CB8AC3E}">
        <p14:creationId xmlns:p14="http://schemas.microsoft.com/office/powerpoint/2010/main" val="207308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5.png"/><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10">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 id="2147484319" r:id="rId8"/>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8"/>
            <a:ext cx="11190816" cy="880533"/>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91584" y="1202269"/>
            <a:ext cx="11190816" cy="4923367"/>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1200">
                <a:solidFill>
                  <a:schemeClr val="accent2"/>
                </a:solidFill>
              </a:defRPr>
            </a:lvl1pPr>
          </a:lstStyle>
          <a:p>
            <a:pPr defTabSz="609570"/>
            <a:fld id="{BD0AB609-994D-1C4A-AFB2-93F690D7CF98}" type="slidenum">
              <a:rPr lang="en-US" smtClean="0">
                <a:solidFill>
                  <a:srgbClr val="5AAAFA"/>
                </a:solidFill>
                <a:ea typeface="ＭＳ Ｐゴシック" charset="0"/>
                <a:cs typeface="Arial" charset="0"/>
              </a:rPr>
              <a:pPr defTabSz="609570"/>
              <a:t>‹#›</a:t>
            </a:fld>
            <a:endParaRPr lang="en-US">
              <a:solidFill>
                <a:srgbClr val="5AAAFA"/>
              </a:solidFill>
              <a:ea typeface="ＭＳ Ｐゴシック" charset="0"/>
              <a:cs typeface="Arial" charset="0"/>
            </a:endParaRPr>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3456" y="6516277"/>
            <a:ext cx="262565" cy="299651"/>
          </a:xfrm>
          <a:prstGeom prst="rect">
            <a:avLst/>
          </a:prstGeom>
        </p:spPr>
      </p:pic>
      <p:sp>
        <p:nvSpPr>
          <p:cNvPr id="7" name="Rectangle 6">
            <a:extLst>
              <a:ext uri="{FF2B5EF4-FFF2-40B4-BE49-F238E27FC236}">
                <a16:creationId xmlns:a16="http://schemas.microsoft.com/office/drawing/2014/main" id="{10AE824C-C2EA-A04B-8C3D-E7CD6D0BAB82}"/>
              </a:ext>
            </a:extLst>
          </p:cNvPr>
          <p:cNvSpPr/>
          <p:nvPr userDrawn="1"/>
        </p:nvSpPr>
        <p:spPr bwMode="auto">
          <a:xfrm>
            <a:off x="-1" y="1"/>
            <a:ext cx="72000" cy="964897"/>
          </a:xfrm>
          <a:prstGeom prst="rect">
            <a:avLst/>
          </a:prstGeom>
          <a:solidFill>
            <a:srgbClr val="7030A0"/>
          </a:solidFill>
          <a:ln>
            <a:solidFill>
              <a:srgbClr val="7030A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endParaRPr kumimoji="0" lang="en-GB" sz="2933" b="0" i="0" u="none" strike="noStrike" kern="1200" cap="none" spc="0" normalizeH="0" baseline="0" noProof="0">
              <a:ln>
                <a:noFill/>
              </a:ln>
              <a:solidFill>
                <a:srgbClr val="0064FF"/>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6929B290-76D7-F043-ABD6-D504C5E5BC70}"/>
              </a:ext>
            </a:extLst>
          </p:cNvPr>
          <p:cNvSpPr/>
          <p:nvPr userDrawn="1"/>
        </p:nvSpPr>
        <p:spPr>
          <a:xfrm>
            <a:off x="4828059" y="6527727"/>
            <a:ext cx="2432076" cy="297454"/>
          </a:xfrm>
          <a:prstGeom prst="rect">
            <a:avLst/>
          </a:prstGeom>
        </p:spPr>
        <p:txBody>
          <a:bodyPr wrap="none">
            <a:spAutoFit/>
          </a:bodyPr>
          <a:lstStyle/>
          <a:p>
            <a:r>
              <a:rPr lang="en-US" sz="1333"/>
              <a:t>© Copyright IBM Corporation </a:t>
            </a:r>
          </a:p>
        </p:txBody>
      </p:sp>
    </p:spTree>
    <p:extLst>
      <p:ext uri="{BB962C8B-B14F-4D97-AF65-F5344CB8AC3E}">
        <p14:creationId xmlns:p14="http://schemas.microsoft.com/office/powerpoint/2010/main" val="3298815542"/>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Lst>
  <p:hf hdr="0" ftr="0" dt="0"/>
  <p:txStyles>
    <p:titleStyle>
      <a:lvl1pPr algn="l" defTabSz="609570" rtl="0" eaLnBrk="0" fontAlgn="base" hangingPunct="0">
        <a:spcBef>
          <a:spcPct val="0"/>
        </a:spcBef>
        <a:spcAft>
          <a:spcPct val="0"/>
        </a:spcAft>
        <a:defRPr sz="3733" kern="1200">
          <a:solidFill>
            <a:schemeClr val="accent1"/>
          </a:solidFill>
          <a:latin typeface="+mj-lt"/>
          <a:ea typeface="ＭＳ Ｐゴシック" charset="0"/>
          <a:cs typeface="+mj-cs"/>
        </a:defRPr>
      </a:lvl1pPr>
      <a:lvl2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2pPr>
      <a:lvl3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3pPr>
      <a:lvl4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4pPr>
      <a:lvl5pPr algn="l" defTabSz="609570" rtl="0" eaLnBrk="0" fontAlgn="base" hangingPunct="0">
        <a:spcBef>
          <a:spcPct val="0"/>
        </a:spcBef>
        <a:spcAft>
          <a:spcPct val="0"/>
        </a:spcAft>
        <a:defRPr sz="3733">
          <a:solidFill>
            <a:schemeClr val="accent1"/>
          </a:solidFill>
          <a:latin typeface="Arial" panose="020B0604020202020204" pitchFamily="34" charset="0"/>
          <a:ea typeface="ＭＳ Ｐゴシック" charset="0"/>
        </a:defRPr>
      </a:lvl5pPr>
      <a:lvl6pPr marL="609570" algn="l" defTabSz="609570" rtl="0" fontAlgn="base">
        <a:spcBef>
          <a:spcPct val="0"/>
        </a:spcBef>
        <a:spcAft>
          <a:spcPct val="0"/>
        </a:spcAft>
        <a:defRPr sz="3733">
          <a:solidFill>
            <a:schemeClr val="accent1"/>
          </a:solidFill>
          <a:latin typeface="Arial" panose="020B0604020202020204" pitchFamily="34" charset="0"/>
        </a:defRPr>
      </a:lvl6pPr>
      <a:lvl7pPr marL="1219140" algn="l" defTabSz="609570" rtl="0" fontAlgn="base">
        <a:spcBef>
          <a:spcPct val="0"/>
        </a:spcBef>
        <a:spcAft>
          <a:spcPct val="0"/>
        </a:spcAft>
        <a:defRPr sz="3733">
          <a:solidFill>
            <a:schemeClr val="accent1"/>
          </a:solidFill>
          <a:latin typeface="Arial" panose="020B0604020202020204" pitchFamily="34" charset="0"/>
        </a:defRPr>
      </a:lvl7pPr>
      <a:lvl8pPr marL="1828709" algn="l" defTabSz="609570" rtl="0" fontAlgn="base">
        <a:spcBef>
          <a:spcPct val="0"/>
        </a:spcBef>
        <a:spcAft>
          <a:spcPct val="0"/>
        </a:spcAft>
        <a:defRPr sz="3733">
          <a:solidFill>
            <a:schemeClr val="accent1"/>
          </a:solidFill>
          <a:latin typeface="Arial" panose="020B0604020202020204" pitchFamily="34" charset="0"/>
        </a:defRPr>
      </a:lvl8pPr>
      <a:lvl9pPr marL="2438278" algn="l" defTabSz="609570" rtl="0" fontAlgn="base">
        <a:spcBef>
          <a:spcPct val="0"/>
        </a:spcBef>
        <a:spcAft>
          <a:spcPct val="0"/>
        </a:spcAft>
        <a:defRPr sz="3733">
          <a:solidFill>
            <a:schemeClr val="accent1"/>
          </a:solidFill>
          <a:latin typeface="Arial" panose="020B0604020202020204" pitchFamily="34" charset="0"/>
        </a:defRPr>
      </a:lvl9pPr>
    </p:titleStyle>
    <p:bodyStyle>
      <a:lvl1pPr marL="241289" indent="-241289" algn="l" defTabSz="609570" rtl="0" eaLnBrk="0" fontAlgn="base" hangingPunct="0">
        <a:spcBef>
          <a:spcPts val="800"/>
        </a:spcBef>
        <a:spcAft>
          <a:spcPct val="0"/>
        </a:spcAft>
        <a:buClr>
          <a:schemeClr val="accent1"/>
        </a:buClr>
        <a:buFont typeface="Arial" charset="0"/>
        <a:buChar char="•"/>
        <a:defRPr sz="2667" kern="1200">
          <a:solidFill>
            <a:srgbClr val="777677"/>
          </a:solidFill>
          <a:latin typeface="IBM Plex Sans" panose="020B0503050203000203" pitchFamily="34" charset="77"/>
          <a:ea typeface="ＭＳ Ｐゴシック" charset="0"/>
          <a:cs typeface="+mn-cs"/>
        </a:defRPr>
      </a:lvl1pPr>
      <a:lvl2pPr marL="560889" indent="-241289" algn="l" defTabSz="609570" rtl="0" eaLnBrk="0" fontAlgn="base" hangingPunct="0">
        <a:spcBef>
          <a:spcPts val="800"/>
        </a:spcBef>
        <a:spcAft>
          <a:spcPct val="0"/>
        </a:spcAft>
        <a:buFont typeface="Arial" charset="0"/>
        <a:buChar char="–"/>
        <a:defRPr kern="1200">
          <a:solidFill>
            <a:srgbClr val="777677"/>
          </a:solidFill>
          <a:latin typeface="IBM Plex Sans" panose="020B0503050203000203" pitchFamily="34" charset="77"/>
          <a:ea typeface="ＭＳ Ｐゴシック" charset="0"/>
          <a:cs typeface="+mn-cs"/>
        </a:defRPr>
      </a:lvl2pPr>
      <a:lvl3pPr marL="791595" indent="-230706" algn="l" defTabSz="609570" rtl="0" eaLnBrk="0" fontAlgn="base" hangingPunct="0">
        <a:spcBef>
          <a:spcPts val="800"/>
        </a:spcBef>
        <a:spcAft>
          <a:spcPct val="0"/>
        </a:spcAft>
        <a:buFont typeface="Arial" charset="0"/>
        <a:buChar char="•"/>
        <a:defRPr sz="2133" kern="1200">
          <a:solidFill>
            <a:schemeClr val="accent2"/>
          </a:solidFill>
          <a:latin typeface="IBM Plex Sans" panose="020B0503050203000203" pitchFamily="34" charset="77"/>
          <a:ea typeface="ＭＳ Ｐゴシック" charset="0"/>
          <a:cs typeface="+mn-cs"/>
        </a:defRPr>
      </a:lvl3pPr>
      <a:lvl4pPr marL="1191625" indent="-400031"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4pPr>
      <a:lvl5pPr marL="1432912" indent="-241289" algn="l" defTabSz="609570" rtl="0" eaLnBrk="0" fontAlgn="base" hangingPunct="0">
        <a:spcBef>
          <a:spcPts val="800"/>
        </a:spcBef>
        <a:spcAft>
          <a:spcPct val="0"/>
        </a:spcAft>
        <a:buFont typeface="Arial" charset="0"/>
        <a:buChar char="»"/>
        <a:defRPr sz="1867" kern="1200">
          <a:solidFill>
            <a:schemeClr val="accent2"/>
          </a:solidFill>
          <a:latin typeface="IBM Plex Sans" panose="020B0503050203000203" pitchFamily="34" charset="77"/>
          <a:ea typeface="ＭＳ Ｐゴシック"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hyperlink" Target="https://ibm-cloud-architecture.github.io/refarch-kc-order-ms/" TargetMode="External"/><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www.cs.cornell.edu/andru/cs711/2002fa/reading/sagas.pdf"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23.tiff"/><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emf"/><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3.tiff"/><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3.tiff"/><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4.jpe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5.pn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5.pn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19.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38.tiff"/><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39.gif"/></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0.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16.png"/><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hyperlink" Target="https://ibm-cloud-architecture.github.io/refarch-kc/avro/avro/" TargetMode="External"/><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Views</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19675" y="593728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902811" cy="369332"/>
          </a:xfrm>
          <a:prstGeom prst="rect">
            <a:avLst/>
          </a:prstGeom>
          <a:noFill/>
        </p:spPr>
        <p:txBody>
          <a:bodyPr wrap="none" rtlCol="0">
            <a:spAutoFit/>
          </a:bodyPr>
          <a:lstStyle/>
          <a:p>
            <a:r>
              <a:rPr lang="en-US">
                <a:solidFill>
                  <a:schemeClr val="accent1">
                    <a:lumMod val="25000"/>
                  </a:schemeClr>
                </a:solidFill>
              </a:rPr>
              <a:t>reefers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75" name="Elbow Connector 74">
            <a:extLst>
              <a:ext uri="{FF2B5EF4-FFF2-40B4-BE49-F238E27FC236}">
                <a16:creationId xmlns:a16="http://schemas.microsoft.com/office/drawing/2014/main" id="{701BCF6D-628A-DC43-841F-0725F635D9CE}"/>
              </a:ext>
            </a:extLst>
          </p:cNvPr>
          <p:cNvCxnSpPr>
            <a:cxnSpLocks/>
            <a:stCxn id="34" idx="0"/>
          </p:cNvCxnSpPr>
          <p:nvPr/>
        </p:nvCxnSpPr>
        <p:spPr>
          <a:xfrm rot="16200000" flipV="1">
            <a:off x="2887682" y="3889349"/>
            <a:ext cx="1672992" cy="11950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94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11</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7030A0"/>
                </a:solidFill>
              </a:rPr>
              <a:t>BFF</a:t>
            </a:r>
          </a:p>
        </p:txBody>
      </p:sp>
      <p:cxnSp>
        <p:nvCxnSpPr>
          <p:cNvPr id="60" name="Elbow Connector 59"/>
          <p:cNvCxnSpPr>
            <a:cxnSpLocks/>
            <a:stCxn id="34" idx="2"/>
            <a:endCxn id="89" idx="0"/>
          </p:cNvCxnSpPr>
          <p:nvPr/>
        </p:nvCxnSpPr>
        <p:spPr>
          <a:xfrm rot="5400000">
            <a:off x="7799448" y="1440461"/>
            <a:ext cx="486418" cy="1177524"/>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265144" y="2020366"/>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71" idx="0"/>
            <a:endCxn id="88" idx="2"/>
          </p:cNvCxnSpPr>
          <p:nvPr/>
        </p:nvCxnSpPr>
        <p:spPr>
          <a:xfrm rot="5400000" flipH="1" flipV="1">
            <a:off x="6133872" y="3928745"/>
            <a:ext cx="1798100" cy="84803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cxnSp>
        <p:nvCxnSpPr>
          <p:cNvPr id="79" name="Elbow Connector 78"/>
          <p:cNvCxnSpPr>
            <a:cxnSpLocks/>
            <a:stCxn id="47" idx="2"/>
            <a:endCxn id="57" idx="0"/>
          </p:cNvCxnSpPr>
          <p:nvPr/>
        </p:nvCxnSpPr>
        <p:spPr>
          <a:xfrm rot="16200000" flipH="1">
            <a:off x="4089619" y="4115965"/>
            <a:ext cx="1782141" cy="63265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230303" y="3349666"/>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6907601" y="253807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6913084" y="227243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784" y="3857595"/>
            <a:ext cx="335218" cy="234487"/>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649923" y="293629"/>
            <a:ext cx="825169" cy="4782774"/>
          </a:xfrm>
          <a:prstGeom prst="bentConnector4">
            <a:avLst>
              <a:gd name="adj1" fmla="val -53136"/>
              <a:gd name="adj2" fmla="val 8480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1538EF0B-59D3-DA45-BBC7-29DCDD44BC4F}"/>
              </a:ext>
            </a:extLst>
          </p:cNvPr>
          <p:cNvCxnSpPr>
            <a:cxnSpLocks/>
            <a:stCxn id="47" idx="2"/>
            <a:endCxn id="72" idx="0"/>
          </p:cNvCxnSpPr>
          <p:nvPr/>
        </p:nvCxnSpPr>
        <p:spPr>
          <a:xfrm rot="16200000" flipH="1">
            <a:off x="4903255" y="3302329"/>
            <a:ext cx="1710590" cy="2188379"/>
          </a:xfrm>
          <a:prstGeom prst="bentConnector3">
            <a:avLst>
              <a:gd name="adj1" fmla="val 5262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AB5AC61F-B86D-6042-90F0-AC7894411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029" y="4303415"/>
            <a:ext cx="345797" cy="241887"/>
          </a:xfrm>
          <a:prstGeom prst="rect">
            <a:avLst/>
          </a:prstGeom>
        </p:spPr>
      </p:pic>
      <p:cxnSp>
        <p:nvCxnSpPr>
          <p:cNvPr id="51" name="Elbow Connector 50">
            <a:extLst>
              <a:ext uri="{FF2B5EF4-FFF2-40B4-BE49-F238E27FC236}">
                <a16:creationId xmlns:a16="http://schemas.microsoft.com/office/drawing/2014/main" id="{C782B5B0-CEF4-E34D-9F25-C381D086F4CE}"/>
              </a:ext>
            </a:extLst>
          </p:cNvPr>
          <p:cNvCxnSpPr>
            <a:cxnSpLocks/>
            <a:stCxn id="45" idx="0"/>
          </p:cNvCxnSpPr>
          <p:nvPr/>
        </p:nvCxnSpPr>
        <p:spPr>
          <a:xfrm rot="5400000" flipH="1" flipV="1">
            <a:off x="4057458" y="4342863"/>
            <a:ext cx="1739342" cy="221663"/>
          </a:xfrm>
          <a:prstGeom prst="bentConnector3">
            <a:avLst>
              <a:gd name="adj1" fmla="val 327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8EC171DB-A9CA-514A-9D2A-3C1953F73DB1}"/>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0" name="Rounded Rectangle 39">
            <a:extLst>
              <a:ext uri="{FF2B5EF4-FFF2-40B4-BE49-F238E27FC236}">
                <a16:creationId xmlns:a16="http://schemas.microsoft.com/office/drawing/2014/main" id="{5A3F16A0-BDFE-3444-B6E1-4F41C1FA00E7}"/>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1" name="Rounded Rectangle 40">
            <a:extLst>
              <a:ext uri="{FF2B5EF4-FFF2-40B4-BE49-F238E27FC236}">
                <a16:creationId xmlns:a16="http://schemas.microsoft.com/office/drawing/2014/main" id="{BB4D6964-BA9E-8549-8AF0-1E0A0986DD58}"/>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2" name="Rounded Rectangle 41">
            <a:extLst>
              <a:ext uri="{FF2B5EF4-FFF2-40B4-BE49-F238E27FC236}">
                <a16:creationId xmlns:a16="http://schemas.microsoft.com/office/drawing/2014/main" id="{36BFD4D9-CCD4-164A-A9A1-992E5F2AE2A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3" name="Rounded Rectangle 42">
            <a:extLst>
              <a:ext uri="{FF2B5EF4-FFF2-40B4-BE49-F238E27FC236}">
                <a16:creationId xmlns:a16="http://schemas.microsoft.com/office/drawing/2014/main" id="{FD226F07-4CE9-7042-91B1-C0BD76B58B71}"/>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5" name="Rounded Rectangle 44">
            <a:extLst>
              <a:ext uri="{FF2B5EF4-FFF2-40B4-BE49-F238E27FC236}">
                <a16:creationId xmlns:a16="http://schemas.microsoft.com/office/drawing/2014/main" id="{19576252-7983-8442-BA76-119C223FDF26}"/>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54" name="Rounded Rectangle 53">
            <a:extLst>
              <a:ext uri="{FF2B5EF4-FFF2-40B4-BE49-F238E27FC236}">
                <a16:creationId xmlns:a16="http://schemas.microsoft.com/office/drawing/2014/main" id="{97A34AA3-C8A7-DE43-8DC0-5ECF24AE18C2}"/>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57" name="Rounded Rectangle 56">
            <a:extLst>
              <a:ext uri="{FF2B5EF4-FFF2-40B4-BE49-F238E27FC236}">
                <a16:creationId xmlns:a16="http://schemas.microsoft.com/office/drawing/2014/main" id="{1AC83709-7CA2-574F-897A-8EEFB939892B}"/>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64" name="AutoShape 4">
            <a:extLst>
              <a:ext uri="{FF2B5EF4-FFF2-40B4-BE49-F238E27FC236}">
                <a16:creationId xmlns:a16="http://schemas.microsoft.com/office/drawing/2014/main" id="{E0F92012-4D62-7547-9DEC-EE007CB2DAB6}"/>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65" name="Picture 64">
            <a:extLst>
              <a:ext uri="{FF2B5EF4-FFF2-40B4-BE49-F238E27FC236}">
                <a16:creationId xmlns:a16="http://schemas.microsoft.com/office/drawing/2014/main" id="{83C9F576-EACA-3846-AF69-E5C468F887BF}"/>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8598947" y="5802742"/>
            <a:ext cx="959343" cy="504270"/>
          </a:xfrm>
          <a:prstGeom prst="rect">
            <a:avLst/>
          </a:prstGeom>
        </p:spPr>
      </p:pic>
      <p:sp>
        <p:nvSpPr>
          <p:cNvPr id="68" name="TextBox 67">
            <a:extLst>
              <a:ext uri="{FF2B5EF4-FFF2-40B4-BE49-F238E27FC236}">
                <a16:creationId xmlns:a16="http://schemas.microsoft.com/office/drawing/2014/main" id="{56340D26-D64A-F946-9A7B-E1A66FC281C6}"/>
              </a:ext>
            </a:extLst>
          </p:cNvPr>
          <p:cNvSpPr txBox="1"/>
          <p:nvPr/>
        </p:nvSpPr>
        <p:spPr>
          <a:xfrm>
            <a:off x="3390292" y="5007855"/>
            <a:ext cx="1326004" cy="276999"/>
          </a:xfrm>
          <a:prstGeom prst="rect">
            <a:avLst/>
          </a:prstGeom>
          <a:noFill/>
        </p:spPr>
        <p:txBody>
          <a:bodyPr wrap="none" rtlCol="0">
            <a:spAutoFit/>
          </a:bodyPr>
          <a:lstStyle/>
          <a:p>
            <a:r>
              <a:rPr lang="en-US" sz="1200">
                <a:solidFill>
                  <a:schemeClr val="accent1">
                    <a:lumMod val="25000"/>
                  </a:schemeClr>
                </a:solidFill>
              </a:rPr>
              <a:t>orderCommands</a:t>
            </a:r>
          </a:p>
        </p:txBody>
      </p:sp>
      <p:sp>
        <p:nvSpPr>
          <p:cNvPr id="69" name="Rounded Rectangle 68">
            <a:extLst>
              <a:ext uri="{FF2B5EF4-FFF2-40B4-BE49-F238E27FC236}">
                <a16:creationId xmlns:a16="http://schemas.microsoft.com/office/drawing/2014/main" id="{D424E221-0145-CA4B-B312-20BBD8AAFD3E}"/>
              </a:ext>
            </a:extLst>
          </p:cNvPr>
          <p:cNvSpPr/>
          <p:nvPr/>
        </p:nvSpPr>
        <p:spPr bwMode="auto">
          <a:xfrm>
            <a:off x="5996723"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0" name="Rounded Rectangle 69">
            <a:extLst>
              <a:ext uri="{FF2B5EF4-FFF2-40B4-BE49-F238E27FC236}">
                <a16:creationId xmlns:a16="http://schemas.microsoft.com/office/drawing/2014/main" id="{669E969B-6146-AD4A-A3D5-9908FB0C890D}"/>
              </a:ext>
            </a:extLst>
          </p:cNvPr>
          <p:cNvSpPr/>
          <p:nvPr/>
        </p:nvSpPr>
        <p:spPr bwMode="auto">
          <a:xfrm>
            <a:off x="6240560"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71" name="Rounded Rectangle 70">
            <a:extLst>
              <a:ext uri="{FF2B5EF4-FFF2-40B4-BE49-F238E27FC236}">
                <a16:creationId xmlns:a16="http://schemas.microsoft.com/office/drawing/2014/main" id="{056FF504-5BFB-7744-9DCA-1F4AEF2D30E2}"/>
              </a:ext>
            </a:extLst>
          </p:cNvPr>
          <p:cNvSpPr/>
          <p:nvPr/>
        </p:nvSpPr>
        <p:spPr bwMode="auto">
          <a:xfrm>
            <a:off x="6486122"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72" name="Rounded Rectangle 71">
            <a:extLst>
              <a:ext uri="{FF2B5EF4-FFF2-40B4-BE49-F238E27FC236}">
                <a16:creationId xmlns:a16="http://schemas.microsoft.com/office/drawing/2014/main" id="{89CEA747-2318-8C4B-85AB-22D1D2A917EE}"/>
              </a:ext>
            </a:extLst>
          </p:cNvPr>
          <p:cNvSpPr/>
          <p:nvPr/>
        </p:nvSpPr>
        <p:spPr bwMode="auto">
          <a:xfrm>
            <a:off x="6729959" y="5251814"/>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75" name="TextBox 74">
            <a:extLst>
              <a:ext uri="{FF2B5EF4-FFF2-40B4-BE49-F238E27FC236}">
                <a16:creationId xmlns:a16="http://schemas.microsoft.com/office/drawing/2014/main" id="{361A2E5B-430E-1240-B930-F78FDFE0D8D6}"/>
              </a:ext>
            </a:extLst>
          </p:cNvPr>
          <p:cNvSpPr txBox="1"/>
          <p:nvPr/>
        </p:nvSpPr>
        <p:spPr>
          <a:xfrm>
            <a:off x="6091295" y="5968797"/>
            <a:ext cx="619080" cy="276999"/>
          </a:xfrm>
          <a:prstGeom prst="rect">
            <a:avLst/>
          </a:prstGeom>
          <a:noFill/>
        </p:spPr>
        <p:txBody>
          <a:bodyPr wrap="none" rtlCol="0">
            <a:spAutoFit/>
          </a:bodyPr>
          <a:lstStyle/>
          <a:p>
            <a:r>
              <a:rPr lang="en-US" sz="1200">
                <a:solidFill>
                  <a:schemeClr val="accent1">
                    <a:lumMod val="25000"/>
                  </a:schemeClr>
                </a:solidFill>
              </a:rPr>
              <a:t>orders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755" y="3974838"/>
            <a:ext cx="368430" cy="257719"/>
          </a:xfrm>
          <a:prstGeom prst="rect">
            <a:avLst/>
          </a:prstGeom>
        </p:spPr>
      </p:pic>
    </p:spTree>
    <p:extLst>
      <p:ext uri="{BB962C8B-B14F-4D97-AF65-F5344CB8AC3E}">
        <p14:creationId xmlns:p14="http://schemas.microsoft.com/office/powerpoint/2010/main" val="99619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12</a:t>
            </a:fld>
            <a:endParaRPr lang="en-US" altLang="en-US">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a:solidFill>
                  <a:schemeClr val="accent1">
                    <a:lumMod val="25000"/>
                  </a:schemeClr>
                </a:solidFill>
              </a:rPr>
              <a:t>Add, read by ID, </a:t>
            </a:r>
          </a:p>
          <a:p>
            <a:r>
              <a:rPr lang="en-US" sz="105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rgbClr val="7030A0"/>
                </a:solidFill>
              </a:rPr>
              <a:t>OrderTopic</a:t>
            </a:r>
            <a:endParaRPr lang="en-US" sz="100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BUSINESS</a:t>
              </a:r>
            </a:p>
            <a:p>
              <a:pPr lvl="0">
                <a:defRPr sz="1800" b="0">
                  <a:solidFill>
                    <a:srgbClr val="000000"/>
                  </a:solidFill>
                </a:defRPr>
              </a:pPr>
              <a:r>
                <a:rPr sz="706"/>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13</a:t>
            </a:fld>
            <a:endParaRPr lang="en-US">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Pending</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5" idx="2"/>
          </p:cNvCxnSpPr>
          <p:nvPr/>
        </p:nvCxnSpPr>
        <p:spPr>
          <a:xfrm rot="5400000" flipH="1">
            <a:off x="1424891" y="1910313"/>
            <a:ext cx="245108" cy="200283"/>
          </a:xfrm>
          <a:prstGeom prst="curvedConnector4">
            <a:avLst>
              <a:gd name="adj1" fmla="val -134686"/>
              <a:gd name="adj2" fmla="val 214138"/>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5" idx="6"/>
            <a:endCxn id="41" idx="0"/>
          </p:cNvCxnSpPr>
          <p:nvPr/>
        </p:nvCxnSpPr>
        <p:spPr>
          <a:xfrm>
            <a:off x="2814919" y="1887900"/>
            <a:ext cx="1883930" cy="822153"/>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41" idx="4"/>
            <a:endCxn id="14" idx="1"/>
          </p:cNvCxnSpPr>
          <p:nvPr/>
        </p:nvCxnSpPr>
        <p:spPr>
          <a:xfrm rot="5400000">
            <a:off x="2889496" y="3602459"/>
            <a:ext cx="1895017" cy="172369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3915184" y="2710053"/>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a:off x="5482513" y="3113425"/>
            <a:ext cx="993300" cy="1008846"/>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a:t>Order Delivery</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87012" y="2326838"/>
            <a:ext cx="1268296" cy="307777"/>
          </a:xfrm>
          <a:prstGeom prst="rect">
            <a:avLst/>
          </a:prstGeom>
          <a:noFill/>
        </p:spPr>
        <p:txBody>
          <a:bodyPr wrap="none" rtlCol="0">
            <a:spAutoFit/>
          </a:bodyPr>
          <a:lstStyle/>
          <a:p>
            <a:r>
              <a:rPr lang="en-US" sz="1400">
                <a:solidFill>
                  <a:schemeClr val="accent5">
                    <a:lumMod val="75000"/>
                  </a:schemeClr>
                </a:solidFill>
              </a:rPr>
              <a:t>Update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2243475" y="4305564"/>
            <a:ext cx="1249060" cy="307777"/>
          </a:xfrm>
          <a:prstGeom prst="rect">
            <a:avLst/>
          </a:prstGeom>
          <a:noFill/>
        </p:spPr>
        <p:txBody>
          <a:bodyPr wrap="none" rtlCol="0">
            <a:spAutoFit/>
          </a:bodyPr>
          <a:lstStyle/>
          <a:p>
            <a:r>
              <a:rPr lang="en-US" sz="140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083888" y="1698546"/>
            <a:ext cx="1966949" cy="523220"/>
          </a:xfrm>
          <a:prstGeom prst="rect">
            <a:avLst/>
          </a:prstGeom>
          <a:noFill/>
        </p:spPr>
        <p:txBody>
          <a:bodyPr wrap="none" rtlCol="0">
            <a:spAutoFit/>
          </a:bodyPr>
          <a:lstStyle/>
          <a:p>
            <a:r>
              <a:rPr lang="en-US" sz="1400">
                <a:solidFill>
                  <a:schemeClr val="accent5">
                    <a:lumMod val="75000"/>
                  </a:schemeClr>
                </a:solidFill>
              </a:rPr>
              <a:t>Allocate Voyage and   </a:t>
            </a:r>
          </a:p>
          <a:p>
            <a:r>
              <a:rPr lang="en-US" sz="1400">
                <a:solidFill>
                  <a:schemeClr val="accent5">
                    <a:lumMod val="75000"/>
                  </a:schemeClr>
                </a:solidFill>
              </a:rPr>
              <a:t>Container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CCA8D2F-C01E-BB48-A29A-835424B929A3}"/>
              </a:ext>
            </a:extLst>
          </p:cNvPr>
          <p:cNvSpPr txBox="1"/>
          <p:nvPr/>
        </p:nvSpPr>
        <p:spPr>
          <a:xfrm>
            <a:off x="4751586" y="3971725"/>
            <a:ext cx="1407758" cy="307777"/>
          </a:xfrm>
          <a:prstGeom prst="rect">
            <a:avLst/>
          </a:prstGeom>
          <a:noFill/>
        </p:spPr>
        <p:txBody>
          <a:bodyPr wrap="none" rtlCol="0">
            <a:spAutoFit/>
          </a:bodyPr>
          <a:lstStyle/>
          <a:p>
            <a:r>
              <a:rPr lang="en-US" sz="1400">
                <a:solidFill>
                  <a:schemeClr val="accent5">
                    <a:lumMod val="75000"/>
                  </a:schemeClr>
                </a:solidFill>
              </a:rPr>
              <a:t>Load Container</a:t>
            </a:r>
          </a:p>
        </p:txBody>
      </p:sp>
      <p:sp>
        <p:nvSpPr>
          <p:cNvPr id="50" name="TextBox 49">
            <a:extLst>
              <a:ext uri="{FF2B5EF4-FFF2-40B4-BE49-F238E27FC236}">
                <a16:creationId xmlns:a16="http://schemas.microsoft.com/office/drawing/2014/main" id="{6DC50200-881A-E644-808C-FDBB828FDAF6}"/>
              </a:ext>
            </a:extLst>
          </p:cNvPr>
          <p:cNvSpPr txBox="1"/>
          <p:nvPr/>
        </p:nvSpPr>
        <p:spPr>
          <a:xfrm>
            <a:off x="7785376" y="256602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52" name="TextBox 51">
            <a:extLst>
              <a:ext uri="{FF2B5EF4-FFF2-40B4-BE49-F238E27FC236}">
                <a16:creationId xmlns:a16="http://schemas.microsoft.com/office/drawing/2014/main" id="{BD72C1D7-4E3A-4641-9824-0C3D69CC2D8E}"/>
              </a:ext>
            </a:extLst>
          </p:cNvPr>
          <p:cNvSpPr txBox="1"/>
          <p:nvPr/>
        </p:nvSpPr>
        <p:spPr>
          <a:xfrm>
            <a:off x="8043142" y="4532992"/>
            <a:ext cx="1577676" cy="307777"/>
          </a:xfrm>
          <a:prstGeom prst="rect">
            <a:avLst/>
          </a:prstGeom>
          <a:noFill/>
        </p:spPr>
        <p:txBody>
          <a:bodyPr wrap="none" rtlCol="0">
            <a:spAutoFit/>
          </a:bodyPr>
          <a:lstStyle/>
          <a:p>
            <a:r>
              <a:rPr lang="en-US" sz="1400">
                <a:solidFill>
                  <a:schemeClr val="accent5">
                    <a:lumMod val="75000"/>
                  </a:schemeClr>
                </a:solidFill>
              </a:rPr>
              <a:t>Unload Container</a:t>
            </a:r>
          </a:p>
        </p:txBody>
      </p:sp>
      <p:sp>
        <p:nvSpPr>
          <p:cNvPr id="28" name="Oval 27">
            <a:extLst>
              <a:ext uri="{FF2B5EF4-FFF2-40B4-BE49-F238E27FC236}">
                <a16:creationId xmlns:a16="http://schemas.microsoft.com/office/drawing/2014/main" id="{09763CEB-E76C-9A4F-B1BD-B4D602CBEBC8}"/>
              </a:ext>
            </a:extLst>
          </p:cNvPr>
          <p:cNvSpPr/>
          <p:nvPr/>
        </p:nvSpPr>
        <p:spPr>
          <a:xfrm>
            <a:off x="301251" y="42233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Rejected</a:t>
            </a:r>
          </a:p>
        </p:txBody>
      </p:sp>
      <p:sp>
        <p:nvSpPr>
          <p:cNvPr id="29" name="TextBox 28">
            <a:extLst>
              <a:ext uri="{FF2B5EF4-FFF2-40B4-BE49-F238E27FC236}">
                <a16:creationId xmlns:a16="http://schemas.microsoft.com/office/drawing/2014/main" id="{1B1D4635-C01E-8F4D-A374-A017665D9CDB}"/>
              </a:ext>
            </a:extLst>
          </p:cNvPr>
          <p:cNvSpPr txBox="1"/>
          <p:nvPr/>
        </p:nvSpPr>
        <p:spPr>
          <a:xfrm>
            <a:off x="81496" y="3640119"/>
            <a:ext cx="1348446" cy="307777"/>
          </a:xfrm>
          <a:prstGeom prst="rect">
            <a:avLst/>
          </a:prstGeom>
          <a:noFill/>
        </p:spPr>
        <p:txBody>
          <a:bodyPr wrap="none" rtlCol="0">
            <a:spAutoFit/>
          </a:bodyPr>
          <a:lstStyle/>
          <a:p>
            <a:r>
              <a:rPr lang="en-US" sz="1400">
                <a:solidFill>
                  <a:schemeClr val="accent5">
                    <a:lumMod val="75000"/>
                  </a:schemeClr>
                </a:solidFill>
              </a:rPr>
              <a:t>OrderRejected</a:t>
            </a:r>
          </a:p>
        </p:txBody>
      </p:sp>
      <p:cxnSp>
        <p:nvCxnSpPr>
          <p:cNvPr id="30" name="Curved Connector 29">
            <a:extLst>
              <a:ext uri="{FF2B5EF4-FFF2-40B4-BE49-F238E27FC236}">
                <a16:creationId xmlns:a16="http://schemas.microsoft.com/office/drawing/2014/main" id="{A7B55A43-CE2A-1C49-8D66-2823ED31835D}"/>
              </a:ext>
            </a:extLst>
          </p:cNvPr>
          <p:cNvCxnSpPr>
            <a:cxnSpLocks/>
            <a:endCxn id="28" idx="0"/>
          </p:cNvCxnSpPr>
          <p:nvPr/>
        </p:nvCxnSpPr>
        <p:spPr>
          <a:xfrm rot="5400000">
            <a:off x="502306" y="2804375"/>
            <a:ext cx="2001622" cy="83640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14</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a:t>END</a:t>
              </a:r>
            </a:p>
            <a:p>
              <a:pPr lvl="0">
                <a:defRPr sz="1800" b="0">
                  <a:solidFill>
                    <a:srgbClr val="000000"/>
                  </a:solidFill>
                </a:defRPr>
              </a:pPr>
              <a:r>
                <a:rPr sz="706"/>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a:t>Order id, addresses, customer id, product id, container id</a:t>
            </a:r>
          </a:p>
          <a:p>
            <a:r>
              <a:rPr lang="en-US" sz="1200"/>
              <a:t>Order specifics attributes</a:t>
            </a:r>
          </a:p>
          <a:p>
            <a:r>
              <a:rPr lang="en-US" sz="120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a:t>Customer id</a:t>
            </a:r>
          </a:p>
          <a:p>
            <a:r>
              <a:rPr lang="en-US" sz="1400" err="1"/>
              <a:t>Src</a:t>
            </a:r>
            <a:r>
              <a:rPr lang="en-US" sz="1400"/>
              <a:t> and </a:t>
            </a:r>
            <a:r>
              <a:rPr lang="en-US" sz="1400" err="1"/>
              <a:t>dest</a:t>
            </a:r>
            <a:r>
              <a:rPr lang="en-US" sz="1400"/>
              <a:t> addresses</a:t>
            </a:r>
          </a:p>
          <a:p>
            <a:r>
              <a:rPr lang="en-US" sz="1400"/>
              <a:t>Product id, quantity</a:t>
            </a:r>
          </a:p>
          <a:p>
            <a:r>
              <a:rPr lang="en-US" sz="140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a:t>OrderEvents</a:t>
            </a:r>
          </a:p>
          <a:p>
            <a:r>
              <a:rPr lang="en-US" sz="1400" dirty="0"/>
              <a:t>OrderCreated</a:t>
            </a:r>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4506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4880328" y="2785404"/>
            <a:ext cx="644503" cy="1153741"/>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67" idx="1"/>
          </p:cNvCxnSpPr>
          <p:nvPr/>
        </p:nvCxnSpPr>
        <p:spPr>
          <a:xfrm flipV="1">
            <a:off x="3086447" y="2680742"/>
            <a:ext cx="1949583" cy="1165333"/>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stCxn id="16" idx="0"/>
            <a:endCxn id="131" idx="1"/>
          </p:cNvCxnSpPr>
          <p:nvPr/>
        </p:nvCxnSpPr>
        <p:spPr>
          <a:xfrm>
            <a:off x="5013020" y="3833569"/>
            <a:ext cx="429327" cy="1388188"/>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31" name="Rounded Rectangle 130">
            <a:extLst>
              <a:ext uri="{FF2B5EF4-FFF2-40B4-BE49-F238E27FC236}">
                <a16:creationId xmlns:a16="http://schemas.microsoft.com/office/drawing/2014/main" id="{EEFFEC6C-66EF-794B-8C2D-27FE9C9220FD}"/>
              </a:ext>
            </a:extLst>
          </p:cNvPr>
          <p:cNvSpPr/>
          <p:nvPr/>
        </p:nvSpPr>
        <p:spPr>
          <a:xfrm>
            <a:off x="5442347" y="4764557"/>
            <a:ext cx="1245936" cy="914400"/>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grpSp>
        <p:nvGrpSpPr>
          <p:cNvPr id="132" name="Group 131">
            <a:extLst>
              <a:ext uri="{FF2B5EF4-FFF2-40B4-BE49-F238E27FC236}">
                <a16:creationId xmlns:a16="http://schemas.microsoft.com/office/drawing/2014/main" id="{30F6CAB6-1F8A-D147-B37D-A09C7EDA1114}"/>
              </a:ext>
            </a:extLst>
          </p:cNvPr>
          <p:cNvGrpSpPr/>
          <p:nvPr/>
        </p:nvGrpSpPr>
        <p:grpSpPr>
          <a:xfrm>
            <a:off x="5668192" y="4409348"/>
            <a:ext cx="835775" cy="355209"/>
            <a:chOff x="2605549" y="2273123"/>
            <a:chExt cx="835775" cy="355209"/>
          </a:xfrm>
        </p:grpSpPr>
        <p:grpSp>
          <p:nvGrpSpPr>
            <p:cNvPr id="133" name="Group 132">
              <a:extLst>
                <a:ext uri="{FF2B5EF4-FFF2-40B4-BE49-F238E27FC236}">
                  <a16:creationId xmlns:a16="http://schemas.microsoft.com/office/drawing/2014/main" id="{44DAD539-571D-8640-B0D5-61C83F2DB389}"/>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F6316F4D-5EB8-004D-963A-3D9A08478B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8FBC9EFF-C059-0246-9D7A-DF7BF75587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891B5B17-E136-7742-A817-B0DB75643743}"/>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19404C50-5B57-4D40-82A0-4E05FA771F4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9267480F-F3D8-0645-9EBF-82FFFE4265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7E08067A-E76A-4747-A497-CF665967D860}"/>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F67B3836-2C35-9345-984E-097A0DCECDF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998DC247-573A-C643-B02B-31DF135F363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3" name="Can 162">
            <a:extLst>
              <a:ext uri="{FF2B5EF4-FFF2-40B4-BE49-F238E27FC236}">
                <a16:creationId xmlns:a16="http://schemas.microsoft.com/office/drawing/2014/main" id="{A5EEDA40-0346-8945-A3EB-F861822B121E}"/>
              </a:ext>
            </a:extLst>
          </p:cNvPr>
          <p:cNvSpPr/>
          <p:nvPr/>
        </p:nvSpPr>
        <p:spPr>
          <a:xfrm rot="5400000">
            <a:off x="7668843" y="3549574"/>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Ships</a:t>
            </a:r>
          </a:p>
        </p:txBody>
      </p:sp>
      <p:cxnSp>
        <p:nvCxnSpPr>
          <p:cNvPr id="164" name="Elbow Connector 163">
            <a:extLst>
              <a:ext uri="{FF2B5EF4-FFF2-40B4-BE49-F238E27FC236}">
                <a16:creationId xmlns:a16="http://schemas.microsoft.com/office/drawing/2014/main" id="{D5336CF6-B2ED-E341-AAB8-AEF8936B27BD}"/>
              </a:ext>
            </a:extLst>
          </p:cNvPr>
          <p:cNvCxnSpPr>
            <a:cxnSpLocks/>
            <a:stCxn id="131" idx="3"/>
            <a:endCxn id="163" idx="3"/>
          </p:cNvCxnSpPr>
          <p:nvPr/>
        </p:nvCxnSpPr>
        <p:spPr>
          <a:xfrm flipV="1">
            <a:off x="6688283" y="3890648"/>
            <a:ext cx="782254" cy="1331109"/>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Can 164">
            <a:extLst>
              <a:ext uri="{FF2B5EF4-FFF2-40B4-BE49-F238E27FC236}">
                <a16:creationId xmlns:a16="http://schemas.microsoft.com/office/drawing/2014/main" id="{0462C20F-907D-AE44-8D93-2091CB371891}"/>
              </a:ext>
            </a:extLst>
          </p:cNvPr>
          <p:cNvSpPr/>
          <p:nvPr/>
        </p:nvSpPr>
        <p:spPr>
          <a:xfrm rot="5400000">
            <a:off x="8643296" y="341222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30" idx="1"/>
          </p:cNvCxnSpPr>
          <p:nvPr/>
        </p:nvCxnSpPr>
        <p:spPr>
          <a:xfrm>
            <a:off x="3383250" y="2602645"/>
            <a:ext cx="887232" cy="121268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8278068" y="4934755"/>
            <a:ext cx="1486840" cy="633014"/>
          </a:xfrm>
          <a:prstGeom prst="roundRect">
            <a:avLst/>
          </a:prstGeom>
          <a:solidFill>
            <a:schemeClr val="accent4">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696193" y="4575143"/>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V="1">
            <a:off x="8278068" y="3884652"/>
            <a:ext cx="29576" cy="1366610"/>
          </a:xfrm>
          <a:prstGeom prst="bentConnector3">
            <a:avLst>
              <a:gd name="adj1" fmla="val 87292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9184107" y="3884652"/>
            <a:ext cx="580801" cy="1366610"/>
          </a:xfrm>
          <a:prstGeom prst="bentConnector3">
            <a:avLst>
              <a:gd name="adj1" fmla="val -3935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9531967" y="5413529"/>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496779" y="3416586"/>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Problems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stCxn id="165" idx="3"/>
            <a:endCxn id="86" idx="1"/>
          </p:cNvCxnSpPr>
          <p:nvPr/>
        </p:nvCxnSpPr>
        <p:spPr>
          <a:xfrm rot="10800000" flipH="1">
            <a:off x="8307644" y="3085176"/>
            <a:ext cx="232656" cy="799476"/>
          </a:xfrm>
          <a:prstGeom prst="bentConnector3">
            <a:avLst>
              <a:gd name="adj1" fmla="val 1743"/>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686693" cy="667063"/>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6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a:t>Reefer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9031043"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rtl="0" eaLnBrk="1" fontAlgn="auto" latinLnBrk="0" hangingPunct="0">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Can 15">
            <a:extLst>
              <a:ext uri="{FF2B5EF4-FFF2-40B4-BE49-F238E27FC236}">
                <a16:creationId xmlns:a16="http://schemas.microsoft.com/office/drawing/2014/main" id="{4D1D7174-7149-FC4C-981F-3B7E91157F08}"/>
              </a:ext>
            </a:extLst>
          </p:cNvPr>
          <p:cNvSpPr/>
          <p:nvPr/>
        </p:nvSpPr>
        <p:spPr>
          <a:xfrm rot="5400000">
            <a:off x="5356591" y="3423490"/>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Can 17">
            <a:extLst>
              <a:ext uri="{FF2B5EF4-FFF2-40B4-BE49-F238E27FC236}">
                <a16:creationId xmlns:a16="http://schemas.microsoft.com/office/drawing/2014/main" id="{EA5DFDFF-BDF0-7A4C-B389-8DC8DADAE82F}"/>
              </a:ext>
            </a:extLst>
          </p:cNvPr>
          <p:cNvSpPr/>
          <p:nvPr/>
        </p:nvSpPr>
        <p:spPr>
          <a:xfrm>
            <a:off x="10513606" y="4064965"/>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Arial" panose="020B0604020202020204" pitchFamily="34" charset="0"/>
              </a:rPr>
              <a:t>Store</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5128397" y="3721647"/>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30" idx="0"/>
          </p:cNvCxnSpPr>
          <p:nvPr/>
        </p:nvCxnSpPr>
        <p:spPr>
          <a:xfrm rot="5400000">
            <a:off x="5290724" y="3232922"/>
            <a:ext cx="681624" cy="29582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1744E64-CF84-3241-B7BC-8DE75AD5C98B}"/>
              </a:ext>
            </a:extLst>
          </p:cNvPr>
          <p:cNvCxnSpPr>
            <a:cxnSpLocks/>
            <a:stCxn id="15" idx="1"/>
            <a:endCxn id="73" idx="1"/>
          </p:cNvCxnSpPr>
          <p:nvPr/>
        </p:nvCxnSpPr>
        <p:spPr>
          <a:xfrm>
            <a:off x="3086447" y="3846075"/>
            <a:ext cx="887644" cy="1643344"/>
          </a:xfrm>
          <a:prstGeom prst="bentConnector3">
            <a:avLst>
              <a:gd name="adj1" fmla="val 50000"/>
            </a:avLst>
          </a:prstGeom>
          <a:ln>
            <a:solidFill>
              <a:schemeClr val="tx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1896410" y="2286138"/>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Orders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036030" y="2321460"/>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596E6">
                    <a:lumMod val="50000"/>
                  </a:srgbClr>
                </a:solidFill>
                <a:effectLst/>
                <a:uLnTx/>
                <a:uFillTx/>
                <a:latin typeface="Arial"/>
                <a:ea typeface="+mn-ea"/>
                <a:cs typeface="+mn-cs"/>
              </a:rPr>
              <a:t> MS</a:t>
            </a:r>
          </a:p>
        </p:txBody>
      </p:sp>
      <p:sp>
        <p:nvSpPr>
          <p:cNvPr id="60" name="Rectangle 59">
            <a:extLst>
              <a:ext uri="{FF2B5EF4-FFF2-40B4-BE49-F238E27FC236}">
                <a16:creationId xmlns:a16="http://schemas.microsoft.com/office/drawing/2014/main" id="{D880F658-8253-9A42-BC7D-9E549C5A5A2F}"/>
              </a:ext>
            </a:extLst>
          </p:cNvPr>
          <p:cNvSpPr/>
          <p:nvPr/>
        </p:nvSpPr>
        <p:spPr>
          <a:xfrm>
            <a:off x="1331650" y="859180"/>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3"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kumimoji="0" lang="en-US" sz="1200" b="0" i="0" u="none" strike="noStrike" kern="1200" cap="none" spc="0" normalizeH="0" baseline="0" noProof="0" err="1">
                  <a:ln>
                    <a:noFill/>
                  </a:ln>
                  <a:solidFill>
                    <a:srgbClr val="000000"/>
                  </a:solidFill>
                  <a:effectLst/>
                  <a:uLnTx/>
                  <a:uFillTx/>
                  <a:latin typeface="Helvetica"/>
                  <a:sym typeface="Helvetica"/>
                </a:rPr>
                <a:t>Manuf</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96" name="Elbow Connector 95">
            <a:extLst>
              <a:ext uri="{FF2B5EF4-FFF2-40B4-BE49-F238E27FC236}">
                <a16:creationId xmlns:a16="http://schemas.microsoft.com/office/drawing/2014/main" id="{46E8A0B6-0C4A-4B4D-9770-7DF204ECD572}"/>
              </a:ext>
            </a:extLst>
          </p:cNvPr>
          <p:cNvCxnSpPr>
            <a:cxnSpLocks/>
            <a:stCxn id="65" idx="2"/>
            <a:endCxn id="15" idx="3"/>
          </p:cNvCxnSpPr>
          <p:nvPr/>
        </p:nvCxnSpPr>
        <p:spPr>
          <a:xfrm rot="5400000">
            <a:off x="2058604" y="3264848"/>
            <a:ext cx="926923" cy="235531"/>
          </a:xfrm>
          <a:prstGeom prst="bentConnector4">
            <a:avLst>
              <a:gd name="adj1" fmla="val 31602"/>
              <a:gd name="adj2" fmla="val 283899"/>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314535" y="1926526"/>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1204262" y="2699239"/>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Order</a:t>
            </a:r>
          </a:p>
        </p:txBody>
      </p:sp>
      <p:grpSp>
        <p:nvGrpSpPr>
          <p:cNvPr id="134" name="Group 133">
            <a:extLst>
              <a:ext uri="{FF2B5EF4-FFF2-40B4-BE49-F238E27FC236}">
                <a16:creationId xmlns:a16="http://schemas.microsoft.com/office/drawing/2014/main" id="{7F0FE88C-7CBF-5843-BBB9-A9E88E369BC3}"/>
              </a:ext>
            </a:extLst>
          </p:cNvPr>
          <p:cNvGrpSpPr/>
          <p:nvPr/>
        </p:nvGrpSpPr>
        <p:grpSpPr>
          <a:xfrm>
            <a:off x="5401765" y="1957017"/>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574637" y="1232782"/>
            <a:ext cx="162268" cy="69374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6641963" y="2391613"/>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Voyages</a:t>
            </a:r>
          </a:p>
        </p:txBody>
      </p:sp>
      <p:sp>
        <p:nvSpPr>
          <p:cNvPr id="8" name="TextBox 7">
            <a:extLst>
              <a:ext uri="{FF2B5EF4-FFF2-40B4-BE49-F238E27FC236}">
                <a16:creationId xmlns:a16="http://schemas.microsoft.com/office/drawing/2014/main" id="{C6E80A94-8577-6A46-B427-199C152CFCDF}"/>
              </a:ext>
            </a:extLst>
          </p:cNvPr>
          <p:cNvSpPr txBox="1"/>
          <p:nvPr/>
        </p:nvSpPr>
        <p:spPr>
          <a:xfrm>
            <a:off x="2863440" y="877628"/>
            <a:ext cx="1425390" cy="707886"/>
          </a:xfrm>
          <a:prstGeom prst="rect">
            <a:avLst/>
          </a:prstGeom>
          <a:noFill/>
        </p:spPr>
        <p:txBody>
          <a:bodyPr wrap="none" rtlCol="0">
            <a:spAutoFit/>
          </a:bodyPr>
          <a:lstStyle/>
          <a:p>
            <a:r>
              <a:rPr lang="en-US" sz="1000">
                <a:solidFill>
                  <a:schemeClr val="accent3">
                    <a:lumMod val="50000"/>
                  </a:schemeClr>
                </a:solidFill>
              </a:rPr>
              <a:t>Submit order</a:t>
            </a:r>
          </a:p>
          <a:p>
            <a:r>
              <a:rPr lang="en-US" sz="1000">
                <a:solidFill>
                  <a:schemeClr val="accent3">
                    <a:lumMod val="50000"/>
                  </a:schemeClr>
                </a:solidFill>
              </a:rPr>
              <a:t>Update Order</a:t>
            </a:r>
          </a:p>
          <a:p>
            <a:r>
              <a:rPr lang="en-US" sz="1000">
                <a:solidFill>
                  <a:schemeClr val="accent3">
                    <a:lumMod val="50000"/>
                  </a:schemeClr>
                </a:solidFill>
              </a:rPr>
              <a:t>Accept Order</a:t>
            </a:r>
          </a:p>
          <a:p>
            <a:r>
              <a:rPr lang="en-US" sz="1000">
                <a:solidFill>
                  <a:schemeClr val="accent3">
                    <a:lumMod val="50000"/>
                  </a:schemeClr>
                </a:solidFill>
              </a:rPr>
              <a:t>Get Submitted Orders</a:t>
            </a:r>
          </a:p>
        </p:txBody>
      </p:sp>
      <p:sp>
        <p:nvSpPr>
          <p:cNvPr id="155" name="Rectangle 154">
            <a:extLst>
              <a:ext uri="{FF2B5EF4-FFF2-40B4-BE49-F238E27FC236}">
                <a16:creationId xmlns:a16="http://schemas.microsoft.com/office/drawing/2014/main" id="{3F90A50C-E7D8-8747-9316-614A8E135612}"/>
              </a:ext>
            </a:extLst>
          </p:cNvPr>
          <p:cNvSpPr/>
          <p:nvPr/>
        </p:nvSpPr>
        <p:spPr>
          <a:xfrm>
            <a:off x="5260616" y="846326"/>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Arial"/>
                <a:ea typeface="+mn-ea"/>
                <a:cs typeface="+mn-cs"/>
              </a:rPr>
              <a:t>UI Web SPA</a:t>
            </a:r>
          </a:p>
        </p:txBody>
      </p:sp>
      <p:grpSp>
        <p:nvGrpSpPr>
          <p:cNvPr id="156" name="Group 193">
            <a:extLst>
              <a:ext uri="{FF2B5EF4-FFF2-40B4-BE49-F238E27FC236}">
                <a16:creationId xmlns:a16="http://schemas.microsoft.com/office/drawing/2014/main" id="{F7A027B0-B484-4147-B1C0-219453ECAADC}"/>
              </a:ext>
            </a:extLst>
          </p:cNvPr>
          <p:cNvGrpSpPr/>
          <p:nvPr/>
        </p:nvGrpSpPr>
        <p:grpSpPr>
          <a:xfrm>
            <a:off x="4533682" y="894508"/>
            <a:ext cx="1043418" cy="863862"/>
            <a:chOff x="8826" y="-1"/>
            <a:chExt cx="1153245" cy="899522"/>
          </a:xfrm>
        </p:grpSpPr>
        <p:grpSp>
          <p:nvGrpSpPr>
            <p:cNvPr id="157" name="Group 191">
              <a:extLst>
                <a:ext uri="{FF2B5EF4-FFF2-40B4-BE49-F238E27FC236}">
                  <a16:creationId xmlns:a16="http://schemas.microsoft.com/office/drawing/2014/main" id="{3874AE95-C5BC-C148-8522-A61F2D671A57}"/>
                </a:ext>
              </a:extLst>
            </p:cNvPr>
            <p:cNvGrpSpPr/>
            <p:nvPr/>
          </p:nvGrpSpPr>
          <p:grpSpPr>
            <a:xfrm>
              <a:off x="8826" y="-1"/>
              <a:ext cx="707232" cy="707233"/>
              <a:chOff x="8826" y="0"/>
              <a:chExt cx="707231" cy="707231"/>
            </a:xfrm>
          </p:grpSpPr>
          <p:sp>
            <p:nvSpPr>
              <p:cNvPr id="159" name="Shape 189">
                <a:extLst>
                  <a:ext uri="{FF2B5EF4-FFF2-40B4-BE49-F238E27FC236}">
                    <a16:creationId xmlns:a16="http://schemas.microsoft.com/office/drawing/2014/main" id="{A0A668E2-1AE6-2E42-B6C4-FD15C431BF92}"/>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sz="1800">
                    <a:solidFill>
                      <a:srgbClr val="FFFFFF"/>
                    </a:solidFill>
                  </a:defRPr>
                </a:pPr>
                <a:endParaRPr kumimoji="0" sz="1588"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60" name="_-02.png">
                <a:extLst>
                  <a:ext uri="{FF2B5EF4-FFF2-40B4-BE49-F238E27FC236}">
                    <a16:creationId xmlns:a16="http://schemas.microsoft.com/office/drawing/2014/main" id="{AA187B39-01CA-3B4B-AEF2-D03C285E38E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158" name="Shape 192">
              <a:extLst>
                <a:ext uri="{FF2B5EF4-FFF2-40B4-BE49-F238E27FC236}">
                  <a16:creationId xmlns:a16="http://schemas.microsoft.com/office/drawing/2014/main" id="{F97845B9-45D2-B24C-BB6A-C8407A0A45C7}"/>
                </a:ext>
              </a:extLst>
            </p:cNvPr>
            <p:cNvSpPr/>
            <p:nvPr/>
          </p:nvSpPr>
          <p:spPr>
            <a:xfrm>
              <a:off x="171673" y="707232"/>
              <a:ext cx="990398"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marL="0" marR="0" lvl="0" indent="0" algn="l" defTabSz="914400" rtl="0" eaLnBrk="0" fontAlgn="base" latinLnBrk="0" hangingPunct="0">
                <a:lnSpc>
                  <a:spcPct val="100000"/>
                </a:lnSpc>
                <a:spcBef>
                  <a:spcPct val="0"/>
                </a:spcBef>
                <a:spcAft>
                  <a:spcPct val="0"/>
                </a:spcAft>
                <a:buClrTx/>
                <a:buSzTx/>
                <a:buFontTx/>
                <a:buNone/>
                <a:tabLst/>
                <a:defRPr sz="1800" b="0">
                  <a:solidFill>
                    <a:srgbClr val="000000"/>
                  </a:solidFill>
                </a:defRPr>
              </a:pPr>
              <a:r>
                <a:rPr lang="en-US" sz="1200" b="0">
                  <a:solidFill>
                    <a:srgbClr val="000000"/>
                  </a:solidFill>
                </a:rPr>
                <a:t>Shipment Inc</a:t>
              </a:r>
              <a:endParaRPr kumimoji="0" sz="706" b="0" i="0" u="none" strike="noStrike" kern="1200" cap="none" spc="0" normalizeH="0" baseline="0" noProof="0">
                <a:ln>
                  <a:noFill/>
                </a:ln>
                <a:solidFill>
                  <a:srgbClr val="000000"/>
                </a:solidFill>
                <a:effectLst/>
                <a:uLnTx/>
                <a:uFillTx/>
                <a:latin typeface="Helvetica"/>
                <a:sym typeface="Helvetica"/>
              </a:endParaRPr>
            </a:p>
          </p:txBody>
        </p:sp>
      </p:grpSp>
      <p:cxnSp>
        <p:nvCxnSpPr>
          <p:cNvPr id="161" name="Elbow Connector 160">
            <a:extLst>
              <a:ext uri="{FF2B5EF4-FFF2-40B4-BE49-F238E27FC236}">
                <a16:creationId xmlns:a16="http://schemas.microsoft.com/office/drawing/2014/main" id="{D8F0EDCF-AAEC-9643-87C2-5527A9028FFA}"/>
              </a:ext>
            </a:extLst>
          </p:cNvPr>
          <p:cNvCxnSpPr>
            <a:cxnSpLocks/>
            <a:stCxn id="155" idx="2"/>
            <a:endCxn id="103" idx="0"/>
          </p:cNvCxnSpPr>
          <p:nvPr/>
        </p:nvCxnSpPr>
        <p:spPr>
          <a:xfrm rot="5400000">
            <a:off x="4286445" y="330860"/>
            <a:ext cx="332997" cy="2858335"/>
          </a:xfrm>
          <a:prstGeom prst="bentConnector3">
            <a:avLst>
              <a:gd name="adj1" fmla="val 5000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433B11D6-9141-9E4D-908D-6DAA4B768CD5}"/>
              </a:ext>
            </a:extLst>
          </p:cNvPr>
          <p:cNvSpPr txBox="1"/>
          <p:nvPr/>
        </p:nvSpPr>
        <p:spPr>
          <a:xfrm>
            <a:off x="6673492" y="894508"/>
            <a:ext cx="1317990" cy="400110"/>
          </a:xfrm>
          <a:prstGeom prst="rect">
            <a:avLst/>
          </a:prstGeom>
          <a:noFill/>
        </p:spPr>
        <p:txBody>
          <a:bodyPr wrap="none" rtlCol="0">
            <a:spAutoFit/>
          </a:bodyPr>
          <a:lstStyle/>
          <a:p>
            <a:r>
              <a:rPr lang="en-US" sz="1000">
                <a:solidFill>
                  <a:schemeClr val="accent3">
                    <a:lumMod val="50000"/>
                  </a:schemeClr>
                </a:solidFill>
              </a:rPr>
              <a:t>Search Voyages</a:t>
            </a:r>
          </a:p>
          <a:p>
            <a:r>
              <a:rPr lang="en-US" sz="1000">
                <a:solidFill>
                  <a:schemeClr val="accent3">
                    <a:lumMod val="50000"/>
                  </a:schemeClr>
                </a:solidFill>
              </a:rPr>
              <a:t>Get Pending Orders</a:t>
            </a:r>
          </a:p>
        </p:txBody>
      </p:sp>
      <p:sp>
        <p:nvSpPr>
          <p:cNvPr id="165" name="Can 164">
            <a:extLst>
              <a:ext uri="{FF2B5EF4-FFF2-40B4-BE49-F238E27FC236}">
                <a16:creationId xmlns:a16="http://schemas.microsoft.com/office/drawing/2014/main" id="{0462C20F-907D-AE44-8D93-2091CB371891}"/>
              </a:ext>
            </a:extLst>
          </p:cNvPr>
          <p:cNvSpPr/>
          <p:nvPr/>
        </p:nvSpPr>
        <p:spPr>
          <a:xfrm rot="5400000">
            <a:off x="4296790" y="3690132"/>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a:solidFill>
                  <a:srgbClr val="FFFFFF"/>
                </a:solidFill>
                <a:latin typeface="Arial"/>
              </a:rPr>
              <a:t>Containers</a:t>
            </a: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cxnSp>
        <p:nvCxnSpPr>
          <p:cNvPr id="167" name="Elbow Connector 166">
            <a:extLst>
              <a:ext uri="{FF2B5EF4-FFF2-40B4-BE49-F238E27FC236}">
                <a16:creationId xmlns:a16="http://schemas.microsoft.com/office/drawing/2014/main" id="{30891931-2FEF-744A-A16F-D4E808E145A5}"/>
              </a:ext>
            </a:extLst>
          </p:cNvPr>
          <p:cNvCxnSpPr>
            <a:cxnSpLocks/>
            <a:stCxn id="65" idx="3"/>
            <a:endCxn id="16" idx="3"/>
          </p:cNvCxnSpPr>
          <p:nvPr/>
        </p:nvCxnSpPr>
        <p:spPr>
          <a:xfrm>
            <a:off x="3383250" y="2602645"/>
            <a:ext cx="1699654" cy="1249809"/>
          </a:xfrm>
          <a:prstGeom prst="bentConnector3">
            <a:avLst>
              <a:gd name="adj1" fmla="val 50000"/>
            </a:avLst>
          </a:prstGeom>
          <a:ln>
            <a:solidFill>
              <a:srgbClr val="7030A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3753ADA-5916-EC42-9C0A-2FD9CB43B637}"/>
              </a:ext>
            </a:extLst>
          </p:cNvPr>
          <p:cNvSpPr txBox="1"/>
          <p:nvPr/>
        </p:nvSpPr>
        <p:spPr>
          <a:xfrm>
            <a:off x="2245143" y="3157612"/>
            <a:ext cx="944489" cy="261610"/>
          </a:xfrm>
          <a:prstGeom prst="rect">
            <a:avLst/>
          </a:prstGeom>
          <a:noFill/>
        </p:spPr>
        <p:txBody>
          <a:bodyPr wrap="none" rtlCol="0">
            <a:spAutoFit/>
          </a:bodyPr>
          <a:lstStyle/>
          <a:p>
            <a:r>
              <a:rPr lang="en-US" sz="1050" dirty="0">
                <a:solidFill>
                  <a:schemeClr val="tx1">
                    <a:lumMod val="50000"/>
                  </a:schemeClr>
                </a:solidFill>
              </a:rPr>
              <a:t>orderEvents</a:t>
            </a:r>
          </a:p>
        </p:txBody>
      </p:sp>
      <p:sp>
        <p:nvSpPr>
          <p:cNvPr id="168" name="TextBox 167">
            <a:extLst>
              <a:ext uri="{FF2B5EF4-FFF2-40B4-BE49-F238E27FC236}">
                <a16:creationId xmlns:a16="http://schemas.microsoft.com/office/drawing/2014/main" id="{E85322FF-DBCE-B049-B813-798F9F171AFD}"/>
              </a:ext>
            </a:extLst>
          </p:cNvPr>
          <p:cNvSpPr txBox="1"/>
          <p:nvPr/>
        </p:nvSpPr>
        <p:spPr>
          <a:xfrm>
            <a:off x="3502346" y="2384013"/>
            <a:ext cx="814647" cy="253916"/>
          </a:xfrm>
          <a:prstGeom prst="rect">
            <a:avLst/>
          </a:prstGeom>
          <a:noFill/>
        </p:spPr>
        <p:txBody>
          <a:bodyPr wrap="none" rtlCol="0">
            <a:spAutoFit/>
          </a:bodyPr>
          <a:lstStyle/>
          <a:p>
            <a:r>
              <a:rPr lang="en-US" sz="1050" dirty="0">
                <a:solidFill>
                  <a:schemeClr val="tx1">
                    <a:lumMod val="50000"/>
                  </a:schemeClr>
                </a:solidFill>
              </a:rPr>
              <a:t>voyageEvt</a:t>
            </a:r>
          </a:p>
        </p:txBody>
      </p:sp>
      <p:cxnSp>
        <p:nvCxnSpPr>
          <p:cNvPr id="4" name="Straight Arrow Connector 3">
            <a:extLst>
              <a:ext uri="{FF2B5EF4-FFF2-40B4-BE49-F238E27FC236}">
                <a16:creationId xmlns:a16="http://schemas.microsoft.com/office/drawing/2014/main" id="{39CCE5FF-C997-462B-A29A-39156678F7D7}"/>
              </a:ext>
            </a:extLst>
          </p:cNvPr>
          <p:cNvCxnSpPr>
            <a:cxnSpLocks/>
            <a:endCxn id="138" idx="0"/>
          </p:cNvCxnSpPr>
          <p:nvPr/>
        </p:nvCxnSpPr>
        <p:spPr>
          <a:xfrm>
            <a:off x="6096000" y="1540839"/>
            <a:ext cx="15005" cy="416178"/>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ounded Rectangle 72">
            <a:extLst>
              <a:ext uri="{FF2B5EF4-FFF2-40B4-BE49-F238E27FC236}">
                <a16:creationId xmlns:a16="http://schemas.microsoft.com/office/drawing/2014/main" id="{1A68B7F4-1C1C-F94D-868E-82229EB92566}"/>
              </a:ext>
            </a:extLst>
          </p:cNvPr>
          <p:cNvSpPr/>
          <p:nvPr/>
        </p:nvSpPr>
        <p:spPr>
          <a:xfrm>
            <a:off x="3974091" y="5172912"/>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3971658" y="4833228"/>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85" name="Elbow Connector 84">
            <a:extLst>
              <a:ext uri="{FF2B5EF4-FFF2-40B4-BE49-F238E27FC236}">
                <a16:creationId xmlns:a16="http://schemas.microsoft.com/office/drawing/2014/main" id="{A13E5493-CB43-154F-806A-04AD1AC5B3B6}"/>
              </a:ext>
            </a:extLst>
          </p:cNvPr>
          <p:cNvCxnSpPr>
            <a:cxnSpLocks/>
            <a:stCxn id="165" idx="3"/>
            <a:endCxn id="73" idx="1"/>
          </p:cNvCxnSpPr>
          <p:nvPr/>
        </p:nvCxnSpPr>
        <p:spPr>
          <a:xfrm rot="10800000" flipH="1" flipV="1">
            <a:off x="3961137" y="4162557"/>
            <a:ext cx="12953" cy="1326862"/>
          </a:xfrm>
          <a:prstGeom prst="bentConnector3">
            <a:avLst>
              <a:gd name="adj1" fmla="val -166484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B26FFB9-053C-604C-8906-F4AEE86E2E51}"/>
              </a:ext>
            </a:extLst>
          </p:cNvPr>
          <p:cNvCxnSpPr>
            <a:cxnSpLocks/>
            <a:stCxn id="73" idx="3"/>
            <a:endCxn id="165" idx="0"/>
          </p:cNvCxnSpPr>
          <p:nvPr/>
        </p:nvCxnSpPr>
        <p:spPr>
          <a:xfrm flipH="1" flipV="1">
            <a:off x="4837601" y="4162557"/>
            <a:ext cx="623330" cy="1326862"/>
          </a:xfrm>
          <a:prstGeom prst="bentConnector3">
            <a:avLst>
              <a:gd name="adj1" fmla="val -3667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n 93">
            <a:extLst>
              <a:ext uri="{FF2B5EF4-FFF2-40B4-BE49-F238E27FC236}">
                <a16:creationId xmlns:a16="http://schemas.microsoft.com/office/drawing/2014/main" id="{04C99788-53C7-614F-B877-503F579A3671}"/>
              </a:ext>
            </a:extLst>
          </p:cNvPr>
          <p:cNvSpPr/>
          <p:nvPr/>
        </p:nvSpPr>
        <p:spPr>
          <a:xfrm flipH="1">
            <a:off x="5036030" y="5615692"/>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sp>
        <p:nvSpPr>
          <p:cNvPr id="86" name="Rounded Rectangle 85">
            <a:extLst>
              <a:ext uri="{FF2B5EF4-FFF2-40B4-BE49-F238E27FC236}">
                <a16:creationId xmlns:a16="http://schemas.microsoft.com/office/drawing/2014/main" id="{5C815214-B794-EB4F-9096-9066E720139D}"/>
              </a:ext>
            </a:extLst>
          </p:cNvPr>
          <p:cNvSpPr/>
          <p:nvPr/>
        </p:nvSpPr>
        <p:spPr>
          <a:xfrm>
            <a:off x="8540300" y="2888396"/>
            <a:ext cx="1406558"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Anomaly detection</a:t>
            </a:r>
          </a:p>
        </p:txBody>
      </p:sp>
      <p:sp>
        <p:nvSpPr>
          <p:cNvPr id="87" name="Can 86">
            <a:extLst>
              <a:ext uri="{FF2B5EF4-FFF2-40B4-BE49-F238E27FC236}">
                <a16:creationId xmlns:a16="http://schemas.microsoft.com/office/drawing/2014/main" id="{6B44869E-7DDA-DC47-80B0-2C2538B2FE7A}"/>
              </a:ext>
            </a:extLst>
          </p:cNvPr>
          <p:cNvSpPr/>
          <p:nvPr/>
        </p:nvSpPr>
        <p:spPr>
          <a:xfrm rot="5400000">
            <a:off x="10149626" y="339484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containers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9" name="Elbow Connector 88">
            <a:extLst>
              <a:ext uri="{FF2B5EF4-FFF2-40B4-BE49-F238E27FC236}">
                <a16:creationId xmlns:a16="http://schemas.microsoft.com/office/drawing/2014/main" id="{00F0D7D6-9A62-7648-8C79-1D4884C724AD}"/>
              </a:ext>
            </a:extLst>
          </p:cNvPr>
          <p:cNvCxnSpPr>
            <a:cxnSpLocks/>
            <a:endCxn id="86" idx="1"/>
          </p:cNvCxnSpPr>
          <p:nvPr/>
        </p:nvCxnSpPr>
        <p:spPr>
          <a:xfrm rot="16200000" flipV="1">
            <a:off x="8132168" y="3493309"/>
            <a:ext cx="841777" cy="25511"/>
          </a:xfrm>
          <a:prstGeom prst="bentConnector4">
            <a:avLst>
              <a:gd name="adj1" fmla="val 38312"/>
              <a:gd name="adj2" fmla="val 996084"/>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A10C860F-58BF-B247-B188-C231CFE538BD}"/>
              </a:ext>
            </a:extLst>
          </p:cNvPr>
          <p:cNvCxnSpPr>
            <a:cxnSpLocks/>
            <a:stCxn id="86" idx="3"/>
            <a:endCxn id="87" idx="2"/>
          </p:cNvCxnSpPr>
          <p:nvPr/>
        </p:nvCxnSpPr>
        <p:spPr>
          <a:xfrm>
            <a:off x="9946858" y="3085176"/>
            <a:ext cx="339540" cy="64532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43EFEC7A-01EA-E543-89E2-82D6AB66636E}"/>
              </a:ext>
            </a:extLst>
          </p:cNvPr>
          <p:cNvGrpSpPr/>
          <p:nvPr/>
        </p:nvGrpSpPr>
        <p:grpSpPr>
          <a:xfrm>
            <a:off x="712136" y="5814154"/>
            <a:ext cx="532461" cy="184666"/>
            <a:chOff x="2605549" y="2273123"/>
            <a:chExt cx="835775" cy="355209"/>
          </a:xfrm>
        </p:grpSpPr>
        <p:grpSp>
          <p:nvGrpSpPr>
            <p:cNvPr id="92" name="Group 91">
              <a:extLst>
                <a:ext uri="{FF2B5EF4-FFF2-40B4-BE49-F238E27FC236}">
                  <a16:creationId xmlns:a16="http://schemas.microsoft.com/office/drawing/2014/main" id="{B23C3CE0-D5AA-D347-8251-781079AE1F10}"/>
                </a:ext>
              </a:extLst>
            </p:cNvPr>
            <p:cNvGrpSpPr/>
            <p:nvPr/>
          </p:nvGrpSpPr>
          <p:grpSpPr>
            <a:xfrm>
              <a:off x="2605549" y="2273123"/>
              <a:ext cx="253071" cy="355209"/>
              <a:chOff x="2605549" y="2282084"/>
              <a:chExt cx="253071" cy="355209"/>
            </a:xfrm>
          </p:grpSpPr>
          <p:sp>
            <p:nvSpPr>
              <p:cNvPr id="112" name="Oval 111">
                <a:extLst>
                  <a:ext uri="{FF2B5EF4-FFF2-40B4-BE49-F238E27FC236}">
                    <a16:creationId xmlns:a16="http://schemas.microsoft.com/office/drawing/2014/main" id="{4E2B687A-DFBC-7340-B029-A61DCE1CE45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3" name="Straight Connector 112">
                <a:extLst>
                  <a:ext uri="{FF2B5EF4-FFF2-40B4-BE49-F238E27FC236}">
                    <a16:creationId xmlns:a16="http://schemas.microsoft.com/office/drawing/2014/main" id="{CACB46D4-E246-9849-9187-029209BDEE5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3" name="Group 92">
              <a:extLst>
                <a:ext uri="{FF2B5EF4-FFF2-40B4-BE49-F238E27FC236}">
                  <a16:creationId xmlns:a16="http://schemas.microsoft.com/office/drawing/2014/main" id="{BAC419EF-D123-E245-A49F-27F46F3D1F38}"/>
                </a:ext>
              </a:extLst>
            </p:cNvPr>
            <p:cNvGrpSpPr/>
            <p:nvPr/>
          </p:nvGrpSpPr>
          <p:grpSpPr>
            <a:xfrm>
              <a:off x="2901383" y="2273123"/>
              <a:ext cx="253071" cy="355209"/>
              <a:chOff x="2605549" y="2282084"/>
              <a:chExt cx="253071" cy="355209"/>
            </a:xfrm>
          </p:grpSpPr>
          <p:sp>
            <p:nvSpPr>
              <p:cNvPr id="110" name="Oval 109">
                <a:extLst>
                  <a:ext uri="{FF2B5EF4-FFF2-40B4-BE49-F238E27FC236}">
                    <a16:creationId xmlns:a16="http://schemas.microsoft.com/office/drawing/2014/main" id="{F5065611-7A90-404B-8ED0-C61CA33BC3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1" name="Straight Connector 110">
                <a:extLst>
                  <a:ext uri="{FF2B5EF4-FFF2-40B4-BE49-F238E27FC236}">
                    <a16:creationId xmlns:a16="http://schemas.microsoft.com/office/drawing/2014/main" id="{CD427EF4-8FC5-304B-8CF2-D94CEE5CA90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5" name="Group 94">
              <a:extLst>
                <a:ext uri="{FF2B5EF4-FFF2-40B4-BE49-F238E27FC236}">
                  <a16:creationId xmlns:a16="http://schemas.microsoft.com/office/drawing/2014/main" id="{2411C4CC-CD37-1E47-842E-D88D1B7B3C21}"/>
                </a:ext>
              </a:extLst>
            </p:cNvPr>
            <p:cNvGrpSpPr/>
            <p:nvPr/>
          </p:nvGrpSpPr>
          <p:grpSpPr>
            <a:xfrm>
              <a:off x="3188253" y="2273123"/>
              <a:ext cx="253071" cy="355209"/>
              <a:chOff x="2605549" y="2282084"/>
              <a:chExt cx="253071" cy="355209"/>
            </a:xfrm>
          </p:grpSpPr>
          <p:sp>
            <p:nvSpPr>
              <p:cNvPr id="97" name="Oval 96">
                <a:extLst>
                  <a:ext uri="{FF2B5EF4-FFF2-40B4-BE49-F238E27FC236}">
                    <a16:creationId xmlns:a16="http://schemas.microsoft.com/office/drawing/2014/main" id="{3719600D-C389-A441-9255-2F6EBD6F29C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98" name="Straight Connector 97">
                <a:extLst>
                  <a:ext uri="{FF2B5EF4-FFF2-40B4-BE49-F238E27FC236}">
                    <a16:creationId xmlns:a16="http://schemas.microsoft.com/office/drawing/2014/main" id="{C1CC94CE-49D4-2C40-8CB6-29C80358616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 name="TextBox 2">
            <a:extLst>
              <a:ext uri="{FF2B5EF4-FFF2-40B4-BE49-F238E27FC236}">
                <a16:creationId xmlns:a16="http://schemas.microsoft.com/office/drawing/2014/main" id="{E7CD1E77-1DC8-A543-B3A9-B037D1B5A26A}"/>
              </a:ext>
            </a:extLst>
          </p:cNvPr>
          <p:cNvSpPr txBox="1"/>
          <p:nvPr/>
        </p:nvSpPr>
        <p:spPr>
          <a:xfrm>
            <a:off x="1281164" y="5750894"/>
            <a:ext cx="671979" cy="369332"/>
          </a:xfrm>
          <a:prstGeom prst="rect">
            <a:avLst/>
          </a:prstGeom>
          <a:noFill/>
        </p:spPr>
        <p:txBody>
          <a:bodyPr wrap="none" rtlCol="0">
            <a:spAutoFit/>
          </a:bodyPr>
          <a:lstStyle/>
          <a:p>
            <a:r>
              <a:rPr lang="en-US" dirty="0"/>
              <a:t>APIs</a:t>
            </a:r>
          </a:p>
        </p:txBody>
      </p:sp>
      <p:sp>
        <p:nvSpPr>
          <p:cNvPr id="114" name="Can 113">
            <a:extLst>
              <a:ext uri="{FF2B5EF4-FFF2-40B4-BE49-F238E27FC236}">
                <a16:creationId xmlns:a16="http://schemas.microsoft.com/office/drawing/2014/main" id="{FB6F9F1F-6766-6944-8513-530A24B7BE95}"/>
              </a:ext>
            </a:extLst>
          </p:cNvPr>
          <p:cNvSpPr/>
          <p:nvPr/>
        </p:nvSpPr>
        <p:spPr>
          <a:xfrm rot="5400000">
            <a:off x="7931104" y="3416587"/>
            <a:ext cx="273544" cy="944849"/>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100" dirty="0">
                <a:solidFill>
                  <a:srgbClr val="FFFFFF"/>
                </a:solidFill>
                <a:latin typeface="Arial"/>
              </a:rPr>
              <a:t>telemetries</a:t>
            </a: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5" name="Elbow Connector 114">
            <a:extLst>
              <a:ext uri="{FF2B5EF4-FFF2-40B4-BE49-F238E27FC236}">
                <a16:creationId xmlns:a16="http://schemas.microsoft.com/office/drawing/2014/main" id="{F40DAE0E-7182-A541-9752-0DCB515AE39C}"/>
              </a:ext>
            </a:extLst>
          </p:cNvPr>
          <p:cNvCxnSpPr>
            <a:cxnSpLocks/>
            <a:stCxn id="165" idx="2"/>
            <a:endCxn id="67" idx="1"/>
          </p:cNvCxnSpPr>
          <p:nvPr/>
        </p:nvCxnSpPr>
        <p:spPr>
          <a:xfrm rot="5400000" flipH="1" flipV="1">
            <a:off x="4062275" y="3052030"/>
            <a:ext cx="1345043" cy="602468"/>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0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752055" y="122949"/>
            <a:ext cx="10515600" cy="530028"/>
          </a:xfrm>
        </p:spPr>
        <p:txBody>
          <a:bodyPr>
            <a:normAutofit/>
          </a:bodyPr>
          <a:lstStyle/>
          <a:p>
            <a:r>
              <a:rPr lang="en-US" dirty="0"/>
              <a:t>Reefer Container - HL</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468306" y="3709831"/>
            <a:ext cx="583814"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orders</a:t>
            </a:r>
          </a:p>
        </p:txBody>
      </p:sp>
      <p:sp>
        <p:nvSpPr>
          <p:cNvPr id="30" name="TextBox 29">
            <a:extLst>
              <a:ext uri="{FF2B5EF4-FFF2-40B4-BE49-F238E27FC236}">
                <a16:creationId xmlns:a16="http://schemas.microsoft.com/office/drawing/2014/main" id="{4BDB9D8B-9CD0-B042-9B87-1A6294E48837}"/>
              </a:ext>
            </a:extLst>
          </p:cNvPr>
          <p:cNvSpPr txBox="1"/>
          <p:nvPr/>
        </p:nvSpPr>
        <p:spPr>
          <a:xfrm>
            <a:off x="4270482" y="3684526"/>
            <a:ext cx="71045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voyages</a:t>
            </a:r>
          </a:p>
        </p:txBody>
      </p:sp>
      <p:cxnSp>
        <p:nvCxnSpPr>
          <p:cNvPr id="35" name="Elbow Connector 34">
            <a:extLst>
              <a:ext uri="{FF2B5EF4-FFF2-40B4-BE49-F238E27FC236}">
                <a16:creationId xmlns:a16="http://schemas.microsoft.com/office/drawing/2014/main" id="{F7243C91-2809-4245-BA12-9F7F828FDB65}"/>
              </a:ext>
            </a:extLst>
          </p:cNvPr>
          <p:cNvCxnSpPr>
            <a:cxnSpLocks/>
            <a:stCxn id="67" idx="2"/>
            <a:endCxn id="129" idx="0"/>
          </p:cNvCxnSpPr>
          <p:nvPr/>
        </p:nvCxnSpPr>
        <p:spPr>
          <a:xfrm rot="5400000">
            <a:off x="5021686" y="24009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C7634129-FFCA-6648-B1AF-434E76B9DB9B}"/>
              </a:ext>
            </a:extLst>
          </p:cNvPr>
          <p:cNvSpPr/>
          <p:nvPr/>
        </p:nvSpPr>
        <p:spPr>
          <a:xfrm>
            <a:off x="2035537"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Query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5736141" y="1820753"/>
            <a:ext cx="1486837" cy="718563"/>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Voyages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cxnSp>
        <p:nvCxnSpPr>
          <p:cNvPr id="96" name="Elbow Connector 95">
            <a:extLst>
              <a:ext uri="{FF2B5EF4-FFF2-40B4-BE49-F238E27FC236}">
                <a16:creationId xmlns:a16="http://schemas.microsoft.com/office/drawing/2014/main" id="{46E8A0B6-0C4A-4B4D-9770-7DF204ECD572}"/>
              </a:ext>
            </a:extLst>
          </p:cNvPr>
          <p:cNvCxnSpPr>
            <a:cxnSpLocks/>
            <a:stCxn id="113" idx="2"/>
            <a:endCxn id="130" idx="0"/>
          </p:cNvCxnSpPr>
          <p:nvPr/>
        </p:nvCxnSpPr>
        <p:spPr>
          <a:xfrm rot="16200000" flipH="1">
            <a:off x="944230" y="2548553"/>
            <a:ext cx="1405034" cy="1215462"/>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2453662" y="1465544"/>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Group 133">
            <a:extLst>
              <a:ext uri="{FF2B5EF4-FFF2-40B4-BE49-F238E27FC236}">
                <a16:creationId xmlns:a16="http://schemas.microsoft.com/office/drawing/2014/main" id="{7F0FE88C-7CBF-5843-BBB9-A9E88E369BC3}"/>
              </a:ext>
            </a:extLst>
          </p:cNvPr>
          <p:cNvGrpSpPr/>
          <p:nvPr/>
        </p:nvGrpSpPr>
        <p:grpSpPr>
          <a:xfrm>
            <a:off x="6120497" y="1465544"/>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54" name="TextBox 53">
            <a:extLst>
              <a:ext uri="{FF2B5EF4-FFF2-40B4-BE49-F238E27FC236}">
                <a16:creationId xmlns:a16="http://schemas.microsoft.com/office/drawing/2014/main" id="{53753ADA-5916-EC42-9C0A-2FD9CB43B637}"/>
              </a:ext>
            </a:extLst>
          </p:cNvPr>
          <p:cNvSpPr txBox="1"/>
          <p:nvPr/>
        </p:nvSpPr>
        <p:spPr>
          <a:xfrm>
            <a:off x="1939741" y="4293086"/>
            <a:ext cx="944489" cy="261610"/>
          </a:xfrm>
          <a:prstGeom prst="rect">
            <a:avLst/>
          </a:prstGeom>
          <a:noFill/>
        </p:spPr>
        <p:txBody>
          <a:bodyPr wrap="square" rtlCol="0">
            <a:spAutoFit/>
          </a:bodyPr>
          <a:lstStyle/>
          <a:p>
            <a:r>
              <a:rPr lang="en-US" sz="1050" dirty="0">
                <a:solidFill>
                  <a:schemeClr val="tx1">
                    <a:lumMod val="50000"/>
                  </a:schemeClr>
                </a:solidFill>
              </a:rPr>
              <a:t>orders</a:t>
            </a:r>
          </a:p>
        </p:txBody>
      </p:sp>
      <p:sp>
        <p:nvSpPr>
          <p:cNvPr id="73" name="Rounded Rectangle 72">
            <a:extLst>
              <a:ext uri="{FF2B5EF4-FFF2-40B4-BE49-F238E27FC236}">
                <a16:creationId xmlns:a16="http://schemas.microsoft.com/office/drawing/2014/main" id="{1A68B7F4-1C1C-F94D-868E-82229EB92566}"/>
              </a:ext>
            </a:extLst>
          </p:cNvPr>
          <p:cNvSpPr/>
          <p:nvPr/>
        </p:nvSpPr>
        <p:spPr>
          <a:xfrm>
            <a:off x="8418349"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Reefer Container MS</a:t>
            </a:r>
          </a:p>
        </p:txBody>
      </p:sp>
      <p:grpSp>
        <p:nvGrpSpPr>
          <p:cNvPr id="74" name="Group 73">
            <a:extLst>
              <a:ext uri="{FF2B5EF4-FFF2-40B4-BE49-F238E27FC236}">
                <a16:creationId xmlns:a16="http://schemas.microsoft.com/office/drawing/2014/main" id="{73D1C2CD-AA58-E04F-856F-F44944D23BFC}"/>
              </a:ext>
            </a:extLst>
          </p:cNvPr>
          <p:cNvGrpSpPr/>
          <p:nvPr/>
        </p:nvGrpSpPr>
        <p:grpSpPr>
          <a:xfrm>
            <a:off x="8782544" y="1465544"/>
            <a:ext cx="835775" cy="355209"/>
            <a:chOff x="2605549" y="2273123"/>
            <a:chExt cx="835775" cy="355209"/>
          </a:xfrm>
        </p:grpSpPr>
        <p:grpSp>
          <p:nvGrpSpPr>
            <p:cNvPr id="75" name="Group 74">
              <a:extLst>
                <a:ext uri="{FF2B5EF4-FFF2-40B4-BE49-F238E27FC236}">
                  <a16:creationId xmlns:a16="http://schemas.microsoft.com/office/drawing/2014/main" id="{D6EC4EB8-AA77-474B-A2ED-55AB639F5DEE}"/>
                </a:ext>
              </a:extLst>
            </p:cNvPr>
            <p:cNvGrpSpPr/>
            <p:nvPr/>
          </p:nvGrpSpPr>
          <p:grpSpPr>
            <a:xfrm>
              <a:off x="2605549" y="2273123"/>
              <a:ext cx="253071" cy="355209"/>
              <a:chOff x="2605549" y="2282084"/>
              <a:chExt cx="253071" cy="355209"/>
            </a:xfrm>
          </p:grpSpPr>
          <p:sp>
            <p:nvSpPr>
              <p:cNvPr id="82" name="Oval 81">
                <a:extLst>
                  <a:ext uri="{FF2B5EF4-FFF2-40B4-BE49-F238E27FC236}">
                    <a16:creationId xmlns:a16="http://schemas.microsoft.com/office/drawing/2014/main" id="{36C8F10A-F036-474C-8CD1-F581F083FA3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3" name="Straight Connector 82">
                <a:extLst>
                  <a:ext uri="{FF2B5EF4-FFF2-40B4-BE49-F238E27FC236}">
                    <a16:creationId xmlns:a16="http://schemas.microsoft.com/office/drawing/2014/main" id="{0210E7B5-A23C-A141-9CF6-2B64204CF9B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37A86744-2EFC-6343-B132-66675796A6DF}"/>
                </a:ext>
              </a:extLst>
            </p:cNvPr>
            <p:cNvGrpSpPr/>
            <p:nvPr/>
          </p:nvGrpSpPr>
          <p:grpSpPr>
            <a:xfrm>
              <a:off x="2901383" y="2273123"/>
              <a:ext cx="253071" cy="355209"/>
              <a:chOff x="2605549" y="2282084"/>
              <a:chExt cx="253071" cy="355209"/>
            </a:xfrm>
          </p:grpSpPr>
          <p:sp>
            <p:nvSpPr>
              <p:cNvPr id="80" name="Oval 79">
                <a:extLst>
                  <a:ext uri="{FF2B5EF4-FFF2-40B4-BE49-F238E27FC236}">
                    <a16:creationId xmlns:a16="http://schemas.microsoft.com/office/drawing/2014/main" id="{14079BFC-0545-4241-A77A-F76B2A9EFF4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81" name="Straight Connector 80">
                <a:extLst>
                  <a:ext uri="{FF2B5EF4-FFF2-40B4-BE49-F238E27FC236}">
                    <a16:creationId xmlns:a16="http://schemas.microsoft.com/office/drawing/2014/main" id="{2EE9D409-BC89-7644-BC8B-69448A5A0D8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7" name="Group 76">
              <a:extLst>
                <a:ext uri="{FF2B5EF4-FFF2-40B4-BE49-F238E27FC236}">
                  <a16:creationId xmlns:a16="http://schemas.microsoft.com/office/drawing/2014/main" id="{C85E183F-F6FA-B44A-AF29-506A4A004D31}"/>
                </a:ext>
              </a:extLst>
            </p:cNvPr>
            <p:cNvGrpSpPr/>
            <p:nvPr/>
          </p:nvGrpSpPr>
          <p:grpSpPr>
            <a:xfrm>
              <a:off x="3188253" y="2273123"/>
              <a:ext cx="253071" cy="355209"/>
              <a:chOff x="2605549" y="2282084"/>
              <a:chExt cx="253071" cy="355209"/>
            </a:xfrm>
          </p:grpSpPr>
          <p:sp>
            <p:nvSpPr>
              <p:cNvPr id="78" name="Oval 77">
                <a:extLst>
                  <a:ext uri="{FF2B5EF4-FFF2-40B4-BE49-F238E27FC236}">
                    <a16:creationId xmlns:a16="http://schemas.microsoft.com/office/drawing/2014/main" id="{C91CD8A8-D6E2-6F47-8263-986CFE9507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9" name="Straight Connector 78">
                <a:extLst>
                  <a:ext uri="{FF2B5EF4-FFF2-40B4-BE49-F238E27FC236}">
                    <a16:creationId xmlns:a16="http://schemas.microsoft.com/office/drawing/2014/main" id="{8FE350F2-24D2-3342-8549-2D5E4729335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3" name="Rounded Rectangle 92">
            <a:extLst>
              <a:ext uri="{FF2B5EF4-FFF2-40B4-BE49-F238E27FC236}">
                <a16:creationId xmlns:a16="http://schemas.microsoft.com/office/drawing/2014/main" id="{5C7E11EA-E206-8345-A19A-6B007202FE94}"/>
              </a:ext>
            </a:extLst>
          </p:cNvPr>
          <p:cNvSpPr/>
          <p:nvPr/>
        </p:nvSpPr>
        <p:spPr bwMode="auto">
          <a:xfrm>
            <a:off x="1419452" y="3858801"/>
            <a:ext cx="243837" cy="46029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95" name="Rounded Rectangle 94">
            <a:extLst>
              <a:ext uri="{FF2B5EF4-FFF2-40B4-BE49-F238E27FC236}">
                <a16:creationId xmlns:a16="http://schemas.microsoft.com/office/drawing/2014/main" id="{E26C16AC-7008-4A46-AD36-46645DB3C7FB}"/>
              </a:ext>
            </a:extLst>
          </p:cNvPr>
          <p:cNvSpPr/>
          <p:nvPr/>
        </p:nvSpPr>
        <p:spPr bwMode="auto">
          <a:xfrm>
            <a:off x="1663289" y="3858801"/>
            <a:ext cx="243837" cy="460299"/>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97" name="Rounded Rectangle 96">
            <a:extLst>
              <a:ext uri="{FF2B5EF4-FFF2-40B4-BE49-F238E27FC236}">
                <a16:creationId xmlns:a16="http://schemas.microsoft.com/office/drawing/2014/main" id="{9127DA93-E419-E74E-A990-28018E8C98DA}"/>
              </a:ext>
            </a:extLst>
          </p:cNvPr>
          <p:cNvSpPr/>
          <p:nvPr/>
        </p:nvSpPr>
        <p:spPr bwMode="auto">
          <a:xfrm>
            <a:off x="1908852" y="3858801"/>
            <a:ext cx="238110" cy="460300"/>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98" name="AutoShape 4">
            <a:extLst>
              <a:ext uri="{FF2B5EF4-FFF2-40B4-BE49-F238E27FC236}">
                <a16:creationId xmlns:a16="http://schemas.microsoft.com/office/drawing/2014/main" id="{3CBA2A17-AB28-2647-A4E9-02707BBDAD6C}"/>
              </a:ext>
            </a:extLst>
          </p:cNvPr>
          <p:cNvSpPr>
            <a:spLocks noChangeArrowheads="1"/>
          </p:cNvSpPr>
          <p:nvPr/>
        </p:nvSpPr>
        <p:spPr bwMode="auto">
          <a:xfrm>
            <a:off x="1009555" y="3512899"/>
            <a:ext cx="7737891"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10" name="Picture 109">
            <a:extLst>
              <a:ext uri="{FF2B5EF4-FFF2-40B4-BE49-F238E27FC236}">
                <a16:creationId xmlns:a16="http://schemas.microsoft.com/office/drawing/2014/main" id="{63F523E6-3106-FB44-9B28-72DAA802C72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66792" y="4266059"/>
            <a:ext cx="959343" cy="504270"/>
          </a:xfrm>
          <a:prstGeom prst="rect">
            <a:avLst/>
          </a:prstGeom>
        </p:spPr>
      </p:pic>
      <p:pic>
        <p:nvPicPr>
          <p:cNvPr id="112" name="Picture 111">
            <a:extLst>
              <a:ext uri="{FF2B5EF4-FFF2-40B4-BE49-F238E27FC236}">
                <a16:creationId xmlns:a16="http://schemas.microsoft.com/office/drawing/2014/main" id="{7C089C25-1AB1-E14D-914B-07E5F372B0B5}"/>
              </a:ext>
            </a:extLst>
          </p:cNvPr>
          <p:cNvPicPr>
            <a:picLocks noChangeAspect="1"/>
          </p:cNvPicPr>
          <p:nvPr/>
        </p:nvPicPr>
        <p:blipFill>
          <a:blip r:embed="rId5"/>
          <a:stretch>
            <a:fillRect/>
          </a:stretch>
        </p:blipFill>
        <p:spPr>
          <a:xfrm>
            <a:off x="10587421" y="2510971"/>
            <a:ext cx="300230" cy="274496"/>
          </a:xfrm>
          <a:prstGeom prst="rect">
            <a:avLst/>
          </a:prstGeom>
        </p:spPr>
      </p:pic>
      <p:sp>
        <p:nvSpPr>
          <p:cNvPr id="113" name="Rounded Rectangle 112">
            <a:extLst>
              <a:ext uri="{FF2B5EF4-FFF2-40B4-BE49-F238E27FC236}">
                <a16:creationId xmlns:a16="http://schemas.microsoft.com/office/drawing/2014/main" id="{78CB5F32-1A44-E148-A249-7041E420B6E7}"/>
              </a:ext>
            </a:extLst>
          </p:cNvPr>
          <p:cNvSpPr/>
          <p:nvPr/>
        </p:nvSpPr>
        <p:spPr>
          <a:xfrm>
            <a:off x="295596" y="1820753"/>
            <a:ext cx="1486840" cy="63301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Orders</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1200" dirty="0">
                <a:solidFill>
                  <a:srgbClr val="5596E6">
                    <a:lumMod val="50000"/>
                  </a:srgbClr>
                </a:solidFill>
                <a:latin typeface="Arial"/>
              </a:rPr>
              <a:t>Command </a:t>
            </a:r>
            <a:r>
              <a:rPr kumimoji="0" lang="en-US" sz="1200" b="0" i="0" u="none" strike="noStrike" kern="1200" cap="none" spc="0" normalizeH="0" baseline="0" noProof="0" dirty="0">
                <a:ln>
                  <a:noFill/>
                </a:ln>
                <a:solidFill>
                  <a:srgbClr val="5596E6">
                    <a:lumMod val="50000"/>
                  </a:srgbClr>
                </a:solidFill>
                <a:effectLst/>
                <a:uLnTx/>
                <a:uFillTx/>
                <a:latin typeface="Arial"/>
                <a:ea typeface="+mn-ea"/>
                <a:cs typeface="+mn-cs"/>
              </a:rPr>
              <a:t> MS</a:t>
            </a:r>
          </a:p>
        </p:txBody>
      </p:sp>
      <p:grpSp>
        <p:nvGrpSpPr>
          <p:cNvPr id="114" name="Group 113">
            <a:extLst>
              <a:ext uri="{FF2B5EF4-FFF2-40B4-BE49-F238E27FC236}">
                <a16:creationId xmlns:a16="http://schemas.microsoft.com/office/drawing/2014/main" id="{7C1A0C07-FA2F-744A-8C19-FB838FADB7B8}"/>
              </a:ext>
            </a:extLst>
          </p:cNvPr>
          <p:cNvGrpSpPr/>
          <p:nvPr/>
        </p:nvGrpSpPr>
        <p:grpSpPr>
          <a:xfrm>
            <a:off x="713721" y="1465544"/>
            <a:ext cx="835775" cy="355209"/>
            <a:chOff x="2605549" y="2273123"/>
            <a:chExt cx="835775" cy="355209"/>
          </a:xfrm>
        </p:grpSpPr>
        <p:grpSp>
          <p:nvGrpSpPr>
            <p:cNvPr id="115" name="Group 114">
              <a:extLst>
                <a:ext uri="{FF2B5EF4-FFF2-40B4-BE49-F238E27FC236}">
                  <a16:creationId xmlns:a16="http://schemas.microsoft.com/office/drawing/2014/main" id="{29593F61-E9FA-0D42-BF48-CD233D0F2593}"/>
                </a:ext>
              </a:extLst>
            </p:cNvPr>
            <p:cNvGrpSpPr/>
            <p:nvPr/>
          </p:nvGrpSpPr>
          <p:grpSpPr>
            <a:xfrm>
              <a:off x="2605549" y="2273123"/>
              <a:ext cx="253071" cy="355209"/>
              <a:chOff x="2605549" y="2282084"/>
              <a:chExt cx="253071" cy="355209"/>
            </a:xfrm>
          </p:grpSpPr>
          <p:sp>
            <p:nvSpPr>
              <p:cNvPr id="122" name="Oval 121">
                <a:extLst>
                  <a:ext uri="{FF2B5EF4-FFF2-40B4-BE49-F238E27FC236}">
                    <a16:creationId xmlns:a16="http://schemas.microsoft.com/office/drawing/2014/main" id="{E687C5A8-42AB-9844-A9E9-2621FEEB3697}"/>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3" name="Straight Connector 122">
                <a:extLst>
                  <a:ext uri="{FF2B5EF4-FFF2-40B4-BE49-F238E27FC236}">
                    <a16:creationId xmlns:a16="http://schemas.microsoft.com/office/drawing/2014/main" id="{71B9233D-73A3-5A4E-8A55-6FEBD2E355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6D81F24B-B37A-F24E-B252-FF5D70281FC4}"/>
                </a:ext>
              </a:extLst>
            </p:cNvPr>
            <p:cNvGrpSpPr/>
            <p:nvPr/>
          </p:nvGrpSpPr>
          <p:grpSpPr>
            <a:xfrm>
              <a:off x="2901383" y="2273123"/>
              <a:ext cx="253071" cy="355209"/>
              <a:chOff x="2605549" y="2282084"/>
              <a:chExt cx="253071" cy="355209"/>
            </a:xfrm>
          </p:grpSpPr>
          <p:sp>
            <p:nvSpPr>
              <p:cNvPr id="120" name="Oval 119">
                <a:extLst>
                  <a:ext uri="{FF2B5EF4-FFF2-40B4-BE49-F238E27FC236}">
                    <a16:creationId xmlns:a16="http://schemas.microsoft.com/office/drawing/2014/main" id="{1C5DD500-3CC8-0743-866D-D08B6FBB292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1" name="Straight Connector 120">
                <a:extLst>
                  <a:ext uri="{FF2B5EF4-FFF2-40B4-BE49-F238E27FC236}">
                    <a16:creationId xmlns:a16="http://schemas.microsoft.com/office/drawing/2014/main" id="{991DCB97-4F83-9844-8FE9-BBF4704ED6E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8AA84E14-5DFC-CD4B-B416-D7FA4745DB45}"/>
                </a:ext>
              </a:extLst>
            </p:cNvPr>
            <p:cNvGrpSpPr/>
            <p:nvPr/>
          </p:nvGrpSpPr>
          <p:grpSpPr>
            <a:xfrm>
              <a:off x="3188253" y="2273123"/>
              <a:ext cx="253071" cy="355209"/>
              <a:chOff x="2605549" y="2282084"/>
              <a:chExt cx="253071" cy="355209"/>
            </a:xfrm>
          </p:grpSpPr>
          <p:sp>
            <p:nvSpPr>
              <p:cNvPr id="118" name="Oval 117">
                <a:extLst>
                  <a:ext uri="{FF2B5EF4-FFF2-40B4-BE49-F238E27FC236}">
                    <a16:creationId xmlns:a16="http://schemas.microsoft.com/office/drawing/2014/main" id="{9A226E73-D25F-D34C-BA36-DD4D1B3F3F5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9" name="Straight Connector 118">
                <a:extLst>
                  <a:ext uri="{FF2B5EF4-FFF2-40B4-BE49-F238E27FC236}">
                    <a16:creationId xmlns:a16="http://schemas.microsoft.com/office/drawing/2014/main" id="{AB869CEE-C871-7E48-9831-6EECAA1F2E9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11" name="Picture 40">
            <a:extLst>
              <a:ext uri="{FF2B5EF4-FFF2-40B4-BE49-F238E27FC236}">
                <a16:creationId xmlns:a16="http://schemas.microsoft.com/office/drawing/2014/main" id="{D62159F7-C0EF-FB4A-A2F9-00BA9D10F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16" y="238401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 name="Picture 40">
            <a:extLst>
              <a:ext uri="{FF2B5EF4-FFF2-40B4-BE49-F238E27FC236}">
                <a16:creationId xmlns:a16="http://schemas.microsoft.com/office/drawing/2014/main" id="{C7716C5D-1CD8-C04A-86B6-56F6516FD4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6391" y="2375035"/>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AutoShape 4">
            <a:extLst>
              <a:ext uri="{FF2B5EF4-FFF2-40B4-BE49-F238E27FC236}">
                <a16:creationId xmlns:a16="http://schemas.microsoft.com/office/drawing/2014/main" id="{0073CDD1-7E99-8140-9697-12B285B48C2E}"/>
              </a:ext>
            </a:extLst>
          </p:cNvPr>
          <p:cNvSpPr>
            <a:spLocks noChangeArrowheads="1"/>
          </p:cNvSpPr>
          <p:nvPr/>
        </p:nvSpPr>
        <p:spPr bwMode="auto">
          <a:xfrm>
            <a:off x="135467" y="1164491"/>
            <a:ext cx="10760108" cy="1606050"/>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126" name="Picture 125">
            <a:extLst>
              <a:ext uri="{FF2B5EF4-FFF2-40B4-BE49-F238E27FC236}">
                <a16:creationId xmlns:a16="http://schemas.microsoft.com/office/drawing/2014/main" id="{D3763439-2970-954F-9DDB-0DD428E36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3424" y="4266638"/>
            <a:ext cx="371618" cy="490776"/>
          </a:xfrm>
          <a:prstGeom prst="rect">
            <a:avLst/>
          </a:prstGeom>
        </p:spPr>
      </p:pic>
      <p:sp>
        <p:nvSpPr>
          <p:cNvPr id="127" name="Rounded Rectangle 126">
            <a:extLst>
              <a:ext uri="{FF2B5EF4-FFF2-40B4-BE49-F238E27FC236}">
                <a16:creationId xmlns:a16="http://schemas.microsoft.com/office/drawing/2014/main" id="{E4E336EE-4E9B-5149-B44B-A637F4B4E713}"/>
              </a:ext>
            </a:extLst>
          </p:cNvPr>
          <p:cNvSpPr/>
          <p:nvPr/>
        </p:nvSpPr>
        <p:spPr bwMode="auto">
          <a:xfrm>
            <a:off x="4274841" y="3858801"/>
            <a:ext cx="243837" cy="460298"/>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28" name="Rounded Rectangle 127">
            <a:extLst>
              <a:ext uri="{FF2B5EF4-FFF2-40B4-BE49-F238E27FC236}">
                <a16:creationId xmlns:a16="http://schemas.microsoft.com/office/drawing/2014/main" id="{4C712CC0-B354-8A49-99DC-450AE90D0261}"/>
              </a:ext>
            </a:extLst>
          </p:cNvPr>
          <p:cNvSpPr/>
          <p:nvPr/>
        </p:nvSpPr>
        <p:spPr bwMode="auto">
          <a:xfrm>
            <a:off x="4518678" y="3858801"/>
            <a:ext cx="243837" cy="460299"/>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9" name="Rounded Rectangle 128">
            <a:extLst>
              <a:ext uri="{FF2B5EF4-FFF2-40B4-BE49-F238E27FC236}">
                <a16:creationId xmlns:a16="http://schemas.microsoft.com/office/drawing/2014/main" id="{AD70A09B-77CB-C547-A2E1-DDB1448F736B}"/>
              </a:ext>
            </a:extLst>
          </p:cNvPr>
          <p:cNvSpPr/>
          <p:nvPr/>
        </p:nvSpPr>
        <p:spPr bwMode="auto">
          <a:xfrm>
            <a:off x="4764241" y="3858801"/>
            <a:ext cx="238110" cy="460300"/>
          </a:xfrm>
          <a:prstGeom prst="roundRect">
            <a:avLst/>
          </a:prstGeom>
          <a:solidFill>
            <a:schemeClr val="tx2">
              <a:lumMod val="7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0" name="Rounded Rectangle 129">
            <a:extLst>
              <a:ext uri="{FF2B5EF4-FFF2-40B4-BE49-F238E27FC236}">
                <a16:creationId xmlns:a16="http://schemas.microsoft.com/office/drawing/2014/main" id="{788553AF-7EC6-3147-8DC6-11372C93F1C1}"/>
              </a:ext>
            </a:extLst>
          </p:cNvPr>
          <p:cNvSpPr/>
          <p:nvPr/>
        </p:nvSpPr>
        <p:spPr bwMode="auto">
          <a:xfrm>
            <a:off x="2149455" y="38588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5" name="Rounded Rectangle 144">
            <a:extLst>
              <a:ext uri="{FF2B5EF4-FFF2-40B4-BE49-F238E27FC236}">
                <a16:creationId xmlns:a16="http://schemas.microsoft.com/office/drawing/2014/main" id="{84CD1896-A23F-D747-8BE1-4366D98088B7}"/>
              </a:ext>
            </a:extLst>
          </p:cNvPr>
          <p:cNvSpPr/>
          <p:nvPr/>
        </p:nvSpPr>
        <p:spPr bwMode="auto">
          <a:xfrm>
            <a:off x="6730177" y="3858801"/>
            <a:ext cx="243837" cy="460298"/>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66" name="Rounded Rectangle 165">
            <a:extLst>
              <a:ext uri="{FF2B5EF4-FFF2-40B4-BE49-F238E27FC236}">
                <a16:creationId xmlns:a16="http://schemas.microsoft.com/office/drawing/2014/main" id="{DABEF8E6-6F21-8641-862F-A48D25A7B4E1}"/>
              </a:ext>
            </a:extLst>
          </p:cNvPr>
          <p:cNvSpPr/>
          <p:nvPr/>
        </p:nvSpPr>
        <p:spPr bwMode="auto">
          <a:xfrm>
            <a:off x="6974014" y="3858801"/>
            <a:ext cx="243837" cy="460299"/>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69" name="Rounded Rectangle 168">
            <a:extLst>
              <a:ext uri="{FF2B5EF4-FFF2-40B4-BE49-F238E27FC236}">
                <a16:creationId xmlns:a16="http://schemas.microsoft.com/office/drawing/2014/main" id="{77F356B7-2DF5-AF40-87B9-1FEB727E3309}"/>
              </a:ext>
            </a:extLst>
          </p:cNvPr>
          <p:cNvSpPr/>
          <p:nvPr/>
        </p:nvSpPr>
        <p:spPr bwMode="auto">
          <a:xfrm>
            <a:off x="7219577" y="3858801"/>
            <a:ext cx="238110" cy="460300"/>
          </a:xfrm>
          <a:prstGeom prst="roundRect">
            <a:avLst/>
          </a:prstGeom>
          <a:solidFill>
            <a:srgbClr val="D76F59"/>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70" name="TextBox 169">
            <a:extLst>
              <a:ext uri="{FF2B5EF4-FFF2-40B4-BE49-F238E27FC236}">
                <a16:creationId xmlns:a16="http://schemas.microsoft.com/office/drawing/2014/main" id="{9D7C80AD-5E47-7D45-9CF3-797F308B2630}"/>
              </a:ext>
            </a:extLst>
          </p:cNvPr>
          <p:cNvSpPr txBox="1"/>
          <p:nvPr/>
        </p:nvSpPr>
        <p:spPr>
          <a:xfrm>
            <a:off x="4518260" y="4284281"/>
            <a:ext cx="944489" cy="261610"/>
          </a:xfrm>
          <a:prstGeom prst="rect">
            <a:avLst/>
          </a:prstGeom>
          <a:noFill/>
        </p:spPr>
        <p:txBody>
          <a:bodyPr wrap="square" rtlCol="0">
            <a:spAutoFit/>
          </a:bodyPr>
          <a:lstStyle/>
          <a:p>
            <a:r>
              <a:rPr lang="en-US" sz="1050" dirty="0">
                <a:solidFill>
                  <a:schemeClr val="tx1">
                    <a:lumMod val="50000"/>
                  </a:schemeClr>
                </a:solidFill>
              </a:rPr>
              <a:t>voyages</a:t>
            </a:r>
          </a:p>
        </p:txBody>
      </p:sp>
      <p:sp>
        <p:nvSpPr>
          <p:cNvPr id="171" name="TextBox 170">
            <a:extLst>
              <a:ext uri="{FF2B5EF4-FFF2-40B4-BE49-F238E27FC236}">
                <a16:creationId xmlns:a16="http://schemas.microsoft.com/office/drawing/2014/main" id="{8A02E77C-EF11-1344-9C36-6038FC1CD1C2}"/>
              </a:ext>
            </a:extLst>
          </p:cNvPr>
          <p:cNvSpPr txBox="1"/>
          <p:nvPr/>
        </p:nvSpPr>
        <p:spPr>
          <a:xfrm>
            <a:off x="6921192" y="4326952"/>
            <a:ext cx="944489" cy="261610"/>
          </a:xfrm>
          <a:prstGeom prst="rect">
            <a:avLst/>
          </a:prstGeom>
          <a:noFill/>
        </p:spPr>
        <p:txBody>
          <a:bodyPr wrap="square" rtlCol="0">
            <a:spAutoFit/>
          </a:bodyPr>
          <a:lstStyle/>
          <a:p>
            <a:r>
              <a:rPr lang="en-US" sz="1050" dirty="0">
                <a:solidFill>
                  <a:schemeClr val="tx1">
                    <a:lumMod val="50000"/>
                  </a:schemeClr>
                </a:solidFill>
              </a:rPr>
              <a:t>containers</a:t>
            </a:r>
          </a:p>
        </p:txBody>
      </p:sp>
      <p:pic>
        <p:nvPicPr>
          <p:cNvPr id="172" name="Picture 171">
            <a:extLst>
              <a:ext uri="{FF2B5EF4-FFF2-40B4-BE49-F238E27FC236}">
                <a16:creationId xmlns:a16="http://schemas.microsoft.com/office/drawing/2014/main" id="{E9E39ECC-4E15-994D-A7C0-E24C9FBBF4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4581" y="3044343"/>
            <a:ext cx="380788" cy="266364"/>
          </a:xfrm>
          <a:prstGeom prst="rect">
            <a:avLst/>
          </a:prstGeom>
        </p:spPr>
      </p:pic>
      <p:pic>
        <p:nvPicPr>
          <p:cNvPr id="173" name="Picture 172">
            <a:extLst>
              <a:ext uri="{FF2B5EF4-FFF2-40B4-BE49-F238E27FC236}">
                <a16:creationId xmlns:a16="http://schemas.microsoft.com/office/drawing/2014/main" id="{19A40521-0D49-FD48-AD64-7212BF51015A}"/>
              </a:ext>
            </a:extLst>
          </p:cNvPr>
          <p:cNvPicPr>
            <a:picLocks noChangeAspect="1"/>
          </p:cNvPicPr>
          <p:nvPr/>
        </p:nvPicPr>
        <p:blipFill>
          <a:blip r:embed="rId9"/>
          <a:stretch>
            <a:fillRect/>
          </a:stretch>
        </p:blipFill>
        <p:spPr>
          <a:xfrm>
            <a:off x="9910092" y="3072395"/>
            <a:ext cx="878243" cy="795908"/>
          </a:xfrm>
          <a:prstGeom prst="rect">
            <a:avLst/>
          </a:prstGeom>
        </p:spPr>
      </p:pic>
      <p:sp>
        <p:nvSpPr>
          <p:cNvPr id="94" name="Can 93">
            <a:extLst>
              <a:ext uri="{FF2B5EF4-FFF2-40B4-BE49-F238E27FC236}">
                <a16:creationId xmlns:a16="http://schemas.microsoft.com/office/drawing/2014/main" id="{04C99788-53C7-614F-B877-503F579A3671}"/>
              </a:ext>
            </a:extLst>
          </p:cNvPr>
          <p:cNvSpPr/>
          <p:nvPr/>
        </p:nvSpPr>
        <p:spPr>
          <a:xfrm flipH="1">
            <a:off x="9398660" y="2627723"/>
            <a:ext cx="87098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containers</a:t>
            </a:r>
          </a:p>
        </p:txBody>
      </p:sp>
      <p:cxnSp>
        <p:nvCxnSpPr>
          <p:cNvPr id="34" name="Curved Connector 33">
            <a:extLst>
              <a:ext uri="{FF2B5EF4-FFF2-40B4-BE49-F238E27FC236}">
                <a16:creationId xmlns:a16="http://schemas.microsoft.com/office/drawing/2014/main" id="{A665FFB5-368F-AB41-8273-548B7EE5D263}"/>
              </a:ext>
            </a:extLst>
          </p:cNvPr>
          <p:cNvCxnSpPr>
            <a:cxnSpLocks/>
            <a:stCxn id="128" idx="0"/>
            <a:endCxn id="67" idx="1"/>
          </p:cNvCxnSpPr>
          <p:nvPr/>
        </p:nvCxnSpPr>
        <p:spPr>
          <a:xfrm rot="5400000" flipH="1" flipV="1">
            <a:off x="4348986" y="2471646"/>
            <a:ext cx="1678766" cy="1095544"/>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4" name="Curved Connector 173">
            <a:extLst>
              <a:ext uri="{FF2B5EF4-FFF2-40B4-BE49-F238E27FC236}">
                <a16:creationId xmlns:a16="http://schemas.microsoft.com/office/drawing/2014/main" id="{07594A9A-E286-3B4F-B3D7-C9A15A90158C}"/>
              </a:ext>
            </a:extLst>
          </p:cNvPr>
          <p:cNvCxnSpPr>
            <a:cxnSpLocks/>
            <a:stCxn id="97" idx="0"/>
            <a:endCxn id="65" idx="2"/>
          </p:cNvCxnSpPr>
          <p:nvPr/>
        </p:nvCxnSpPr>
        <p:spPr>
          <a:xfrm rot="5400000" flipH="1" flipV="1">
            <a:off x="1700915" y="2780759"/>
            <a:ext cx="1405034" cy="751050"/>
          </a:xfrm>
          <a:prstGeom prst="curvedConnector3">
            <a:avLst>
              <a:gd name="adj1" fmla="val 50000"/>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5" name="Elbow Connector 174">
            <a:extLst>
              <a:ext uri="{FF2B5EF4-FFF2-40B4-BE49-F238E27FC236}">
                <a16:creationId xmlns:a16="http://schemas.microsoft.com/office/drawing/2014/main" id="{34581841-0FFE-5946-97C7-5D24BB417B6E}"/>
              </a:ext>
            </a:extLst>
          </p:cNvPr>
          <p:cNvCxnSpPr>
            <a:cxnSpLocks/>
            <a:stCxn id="73" idx="2"/>
            <a:endCxn id="169" idx="0"/>
          </p:cNvCxnSpPr>
          <p:nvPr/>
        </p:nvCxnSpPr>
        <p:spPr>
          <a:xfrm rot="5400000">
            <a:off x="7547684" y="2244716"/>
            <a:ext cx="1405034" cy="182313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45B396F9-FBAF-704A-B58A-FBB8BA5082DC}"/>
              </a:ext>
            </a:extLst>
          </p:cNvPr>
          <p:cNvCxnSpPr>
            <a:cxnSpLocks/>
            <a:stCxn id="166" idx="0"/>
            <a:endCxn id="73" idx="1"/>
          </p:cNvCxnSpPr>
          <p:nvPr/>
        </p:nvCxnSpPr>
        <p:spPr>
          <a:xfrm rot="5400000" flipH="1" flipV="1">
            <a:off x="6896371" y="2336823"/>
            <a:ext cx="1721541" cy="1322416"/>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77" name="Curved Connector 176">
            <a:extLst>
              <a:ext uri="{FF2B5EF4-FFF2-40B4-BE49-F238E27FC236}">
                <a16:creationId xmlns:a16="http://schemas.microsoft.com/office/drawing/2014/main" id="{9DA1D9E7-AF1A-B245-B650-626E8BD21214}"/>
              </a:ext>
            </a:extLst>
          </p:cNvPr>
          <p:cNvCxnSpPr>
            <a:cxnSpLocks/>
            <a:stCxn id="95" idx="0"/>
            <a:endCxn id="67" idx="1"/>
          </p:cNvCxnSpPr>
          <p:nvPr/>
        </p:nvCxnSpPr>
        <p:spPr>
          <a:xfrm rot="5400000" flipH="1" flipV="1">
            <a:off x="2921291" y="1043952"/>
            <a:ext cx="1678766" cy="3950933"/>
          </a:xfrm>
          <a:prstGeom prst="curvedConnector2">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78" name="Picture 177">
            <a:extLst>
              <a:ext uri="{FF2B5EF4-FFF2-40B4-BE49-F238E27FC236}">
                <a16:creationId xmlns:a16="http://schemas.microsoft.com/office/drawing/2014/main" id="{80B9BDDC-598D-8F4A-83CC-B74DB7F5D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5245" y="3078212"/>
            <a:ext cx="380788" cy="266364"/>
          </a:xfrm>
          <a:prstGeom prst="rect">
            <a:avLst/>
          </a:prstGeom>
        </p:spPr>
      </p:pic>
      <p:pic>
        <p:nvPicPr>
          <p:cNvPr id="179" name="Picture 178">
            <a:extLst>
              <a:ext uri="{FF2B5EF4-FFF2-40B4-BE49-F238E27FC236}">
                <a16:creationId xmlns:a16="http://schemas.microsoft.com/office/drawing/2014/main" id="{EE443A24-916C-294B-9EDB-77951547D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112" y="3044343"/>
            <a:ext cx="380788" cy="266364"/>
          </a:xfrm>
          <a:prstGeom prst="rect">
            <a:avLst/>
          </a:prstGeom>
        </p:spPr>
      </p:pic>
      <p:pic>
        <p:nvPicPr>
          <p:cNvPr id="180" name="Picture 40">
            <a:extLst>
              <a:ext uri="{FF2B5EF4-FFF2-40B4-BE49-F238E27FC236}">
                <a16:creationId xmlns:a16="http://schemas.microsoft.com/office/drawing/2014/main" id="{F4BB4C82-77ED-1046-8FF2-DFF65C32AA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963" y="2355864"/>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40">
            <a:extLst>
              <a:ext uri="{FF2B5EF4-FFF2-40B4-BE49-F238E27FC236}">
                <a16:creationId xmlns:a16="http://schemas.microsoft.com/office/drawing/2014/main" id="{95A99D04-CD4C-1947-B145-BA2E6C6D30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6789" y="2307023"/>
            <a:ext cx="847271" cy="3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 name="Elbow Connector 85">
            <a:extLst>
              <a:ext uri="{FF2B5EF4-FFF2-40B4-BE49-F238E27FC236}">
                <a16:creationId xmlns:a16="http://schemas.microsoft.com/office/drawing/2014/main" id="{C69AD2CA-C450-1C44-8A80-0647D3808182}"/>
              </a:ext>
            </a:extLst>
          </p:cNvPr>
          <p:cNvCxnSpPr>
            <a:cxnSpLocks/>
          </p:cNvCxnSpPr>
          <p:nvPr/>
        </p:nvCxnSpPr>
        <p:spPr>
          <a:xfrm rot="5400000">
            <a:off x="5174086" y="2553326"/>
            <a:ext cx="1319485" cy="1596264"/>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Rounded Rectangle 86">
            <a:extLst>
              <a:ext uri="{FF2B5EF4-FFF2-40B4-BE49-F238E27FC236}">
                <a16:creationId xmlns:a16="http://schemas.microsoft.com/office/drawing/2014/main" id="{9CBC08C6-4801-B447-89B6-C96B33382E27}"/>
              </a:ext>
            </a:extLst>
          </p:cNvPr>
          <p:cNvSpPr/>
          <p:nvPr/>
        </p:nvSpPr>
        <p:spPr bwMode="auto">
          <a:xfrm>
            <a:off x="2346825" y="3861301"/>
            <a:ext cx="210046" cy="452331"/>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Tree>
    <p:extLst>
      <p:ext uri="{BB962C8B-B14F-4D97-AF65-F5344CB8AC3E}">
        <p14:creationId xmlns:p14="http://schemas.microsoft.com/office/powerpoint/2010/main" val="2446445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1584" y="59269"/>
            <a:ext cx="11525249" cy="553874"/>
          </a:xfrm>
        </p:spPr>
        <p:txBody>
          <a:bodyPr/>
          <a:lstStyle/>
          <a:p>
            <a:r>
              <a:rPr lang="en-US" sz="3200" dirty="0"/>
              <a:t>Command Query Responsibility Segregation Pattern</a:t>
            </a: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7" cy="22664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srgbClr val="7030A0"/>
                </a:solidFill>
                <a:latin typeface="Aria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7" y="345201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3" y="3762206"/>
            <a:ext cx="1210735"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5" y="3815566"/>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262" y="4892013"/>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1" y="2781336"/>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8" y="1854938"/>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713526" y="4892012"/>
            <a:ext cx="172354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cs typeface="+mn-cs"/>
              </a:rPr>
              <a:t>CreateOrder 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7"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srgbClr val="7030A0"/>
                </a:solidFill>
                <a:latin typeface="Aria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5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9"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6"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5</a:t>
            </a:r>
            <a:endParaRPr lang="en-US" sz="667" dirty="0">
              <a:solidFill>
                <a:schemeClr val="accent2">
                  <a:lumMod val="50000"/>
                </a:schemeClr>
              </a:solidFill>
              <a:latin typeface="Aria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6</a:t>
            </a:r>
            <a:endParaRPr lang="en-US" sz="667" dirty="0">
              <a:solidFill>
                <a:schemeClr val="accent2">
                  <a:lumMod val="50000"/>
                </a:schemeClr>
              </a:solidFill>
              <a:latin typeface="Aria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6"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7</a:t>
            </a:r>
            <a:endParaRPr lang="en-US" sz="667" dirty="0">
              <a:solidFill>
                <a:schemeClr val="accent2">
                  <a:lumMod val="50000"/>
                </a:schemeClr>
              </a:solidFill>
              <a:latin typeface="Aria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6" y="5031069"/>
            <a:ext cx="702082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srgbClr val="6D7777"/>
              </a:solidFill>
              <a:latin typeface="Arial"/>
              <a:cs typeface="+mn-cs"/>
            </a:endParaRPr>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492009" y="5883415"/>
            <a:ext cx="959343" cy="504271"/>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6"/>
            <a:ext cx="1425390"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CommandOrder</a:t>
            </a:r>
            <a:endParaRPr lang="en-US" sz="1351" dirty="0">
              <a:solidFill>
                <a:srgbClr val="C8D2D2">
                  <a:lumMod val="25000"/>
                </a:srgbClr>
              </a:solidFill>
              <a:latin typeface="Arial"/>
              <a:cs typeface="+mn-cs"/>
            </a:endParaRP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23793" y="415224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69458763-689F-6340-87C8-BA306FFA7944}"/>
              </a:ext>
            </a:extLst>
          </p:cNvPr>
          <p:cNvSpPr/>
          <p:nvPr/>
        </p:nvSpPr>
        <p:spPr>
          <a:xfrm>
            <a:off x="2627301" y="802309"/>
            <a:ext cx="1242987" cy="74720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7030A0"/>
                </a:solidFill>
                <a:latin typeface="Aria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3" y="751722"/>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defTabSz="914377" eaLnBrk="1" fontAlgn="auto" hangingPunct="1">
                  <a:spcBef>
                    <a:spcPts val="0"/>
                  </a:spcBef>
                  <a:spcAft>
                    <a:spcPts val="0"/>
                  </a:spcAft>
                  <a:defRPr sz="1800">
                    <a:solidFill>
                      <a:srgbClr val="FFFFFF"/>
                    </a:solidFill>
                  </a:defRPr>
                </a:pPr>
                <a:endParaRPr sz="1588" dirty="0">
                  <a:solidFill>
                    <a:srgbClr val="FFFFFF"/>
                  </a:solidFill>
                  <a:latin typeface="Arial"/>
                  <a:cs typeface="+mn-cs"/>
                </a:endParaRPr>
              </a:p>
            </p:txBody>
          </p:sp>
          <p:pic>
            <p:nvPicPr>
              <p:cNvPr id="61" name="_-02.png">
                <a:extLst>
                  <a:ext uri="{FF2B5EF4-FFF2-40B4-BE49-F238E27FC236}">
                    <a16:creationId xmlns:a16="http://schemas.microsoft.com/office/drawing/2014/main" id="{D0981D0C-AF3C-B94D-879E-A36BA297A992}"/>
                  </a:ext>
                </a:extLst>
              </p:cNvPr>
              <p:cNvPicPr/>
              <p:nvPr/>
            </p:nvPicPr>
            <p:blipFill>
              <a:blip r:embed="rId7"/>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3" y="707232"/>
              <a:ext cx="471280"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914377" eaLnBrk="1" fontAlgn="auto" hangingPunct="1">
                <a:spcBef>
                  <a:spcPts val="0"/>
                </a:spcBef>
                <a:spcAft>
                  <a:spcPts val="0"/>
                </a:spcAft>
                <a:defRPr sz="1800" b="0">
                  <a:solidFill>
                    <a:srgbClr val="000000"/>
                  </a:solidFill>
                </a:defRPr>
              </a:pPr>
              <a:r>
                <a:rPr sz="1200" b="0" dirty="0">
                  <a:solidFill>
                    <a:srgbClr val="000000"/>
                  </a:solidFill>
                </a:rPr>
                <a:t>USER</a:t>
              </a:r>
              <a:endParaRPr sz="707" b="0" dirty="0">
                <a:solidFill>
                  <a:srgbClr val="000000"/>
                </a:solidFill>
              </a:endParaRPr>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defRPr/>
            </a:pPr>
            <a:r>
              <a:rPr lang="en-US" sz="1400" dirty="0">
                <a:solidFill>
                  <a:schemeClr val="accent2">
                    <a:lumMod val="50000"/>
                  </a:schemeClr>
                </a:solidFill>
                <a:latin typeface="Aria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2" y="4210207"/>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7" y="2619597"/>
            <a:ext cx="978148" cy="620377"/>
          </a:xfrm>
          <a:prstGeom prst="can">
            <a:avLst/>
          </a:prstGeom>
          <a:solidFill>
            <a:schemeClr val="accent6">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400" dirty="0">
                <a:solidFill>
                  <a:srgbClr val="C8D2D2">
                    <a:lumMod val="25000"/>
                  </a:srgbClr>
                </a:solidFill>
                <a:latin typeface="Aria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4" y="2929785"/>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FD75B24F-F7C7-5549-BD06-51182B7F7ADE}"/>
              </a:ext>
            </a:extLst>
          </p:cNvPr>
          <p:cNvSpPr/>
          <p:nvPr/>
        </p:nvSpPr>
        <p:spPr>
          <a:xfrm>
            <a:off x="9248464" y="3571877"/>
            <a:ext cx="914400" cy="9144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defRPr/>
            </a:pPr>
            <a:r>
              <a:rPr lang="en-US" sz="1351" dirty="0">
                <a:solidFill>
                  <a:srgbClr val="7030A0"/>
                </a:solidFill>
                <a:latin typeface="Aria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6" y="2929786"/>
            <a:ext cx="1601569" cy="642092"/>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98566ADB-5CEA-7941-AACF-A347236E2BF9}"/>
              </a:ext>
            </a:extLst>
          </p:cNvPr>
          <p:cNvCxnSpPr>
            <a:cxnSpLocks/>
            <a:stCxn id="15" idx="3"/>
            <a:endCxn id="63" idx="0"/>
          </p:cNvCxnSpPr>
          <p:nvPr/>
        </p:nvCxnSpPr>
        <p:spPr>
          <a:xfrm flipH="1" flipV="1">
            <a:off x="5147872" y="3314205"/>
            <a:ext cx="5014993" cy="714873"/>
          </a:xfrm>
          <a:prstGeom prst="bentConnector4">
            <a:avLst>
              <a:gd name="adj1" fmla="val -6078"/>
              <a:gd name="adj2" fmla="val 277827"/>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8" y="399135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1</a:t>
            </a:r>
          </a:p>
        </p:txBody>
      </p:sp>
      <p:sp>
        <p:nvSpPr>
          <p:cNvPr id="71" name="Oval 70">
            <a:extLst>
              <a:ext uri="{FF2B5EF4-FFF2-40B4-BE49-F238E27FC236}">
                <a16:creationId xmlns:a16="http://schemas.microsoft.com/office/drawing/2014/main" id="{BA5068DF-FB86-C34A-BA2E-5F3E5AD1796F}"/>
              </a:ext>
            </a:extLst>
          </p:cNvPr>
          <p:cNvSpPr/>
          <p:nvPr/>
        </p:nvSpPr>
        <p:spPr>
          <a:xfrm>
            <a:off x="5406095" y="4250323"/>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2</a:t>
            </a:r>
          </a:p>
        </p:txBody>
      </p:sp>
      <p:sp>
        <p:nvSpPr>
          <p:cNvPr id="72" name="Oval 71">
            <a:extLst>
              <a:ext uri="{FF2B5EF4-FFF2-40B4-BE49-F238E27FC236}">
                <a16:creationId xmlns:a16="http://schemas.microsoft.com/office/drawing/2014/main" id="{5D76A1AA-A4C4-9843-936F-3DEAA849BEC1}"/>
              </a:ext>
            </a:extLst>
          </p:cNvPr>
          <p:cNvSpPr/>
          <p:nvPr/>
        </p:nvSpPr>
        <p:spPr>
          <a:xfrm>
            <a:off x="6657982" y="383871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3</a:t>
            </a:r>
          </a:p>
        </p:txBody>
      </p:sp>
      <p:sp>
        <p:nvSpPr>
          <p:cNvPr id="73" name="Oval 72">
            <a:extLst>
              <a:ext uri="{FF2B5EF4-FFF2-40B4-BE49-F238E27FC236}">
                <a16:creationId xmlns:a16="http://schemas.microsoft.com/office/drawing/2014/main" id="{E68FC668-8567-254E-AC61-9BC8F1F5321C}"/>
              </a:ext>
            </a:extLst>
          </p:cNvPr>
          <p:cNvSpPr/>
          <p:nvPr/>
        </p:nvSpPr>
        <p:spPr>
          <a:xfrm>
            <a:off x="6595231" y="302292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4</a:t>
            </a:r>
          </a:p>
        </p:txBody>
      </p:sp>
      <p:sp>
        <p:nvSpPr>
          <p:cNvPr id="74" name="Oval 73">
            <a:extLst>
              <a:ext uri="{FF2B5EF4-FFF2-40B4-BE49-F238E27FC236}">
                <a16:creationId xmlns:a16="http://schemas.microsoft.com/office/drawing/2014/main" id="{BF7ED549-503E-7046-BBBE-9ADB884ED142}"/>
              </a:ext>
            </a:extLst>
          </p:cNvPr>
          <p:cNvSpPr/>
          <p:nvPr/>
        </p:nvSpPr>
        <p:spPr>
          <a:xfrm>
            <a:off x="9700516" y="299799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5</a:t>
            </a:r>
          </a:p>
        </p:txBody>
      </p:sp>
      <p:sp>
        <p:nvSpPr>
          <p:cNvPr id="75" name="Oval 74">
            <a:extLst>
              <a:ext uri="{FF2B5EF4-FFF2-40B4-BE49-F238E27FC236}">
                <a16:creationId xmlns:a16="http://schemas.microsoft.com/office/drawing/2014/main" id="{62F55B04-F965-DF49-8F92-2027E9FF17C0}"/>
              </a:ext>
            </a:extLst>
          </p:cNvPr>
          <p:cNvSpPr/>
          <p:nvPr/>
        </p:nvSpPr>
        <p:spPr>
          <a:xfrm>
            <a:off x="10516306" y="379585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6</a:t>
            </a:r>
          </a:p>
        </p:txBody>
      </p:sp>
      <p:sp>
        <p:nvSpPr>
          <p:cNvPr id="3" name="Rectangle 2">
            <a:extLst>
              <a:ext uri="{FF2B5EF4-FFF2-40B4-BE49-F238E27FC236}">
                <a16:creationId xmlns:a16="http://schemas.microsoft.com/office/drawing/2014/main" id="{45B804DB-2682-B846-AA30-FFDD91B3AE50}"/>
              </a:ext>
            </a:extLst>
          </p:cNvPr>
          <p:cNvSpPr/>
          <p:nvPr/>
        </p:nvSpPr>
        <p:spPr>
          <a:xfrm>
            <a:off x="391584" y="6376464"/>
            <a:ext cx="9205585" cy="369332"/>
          </a:xfrm>
          <a:prstGeom prst="rect">
            <a:avLst/>
          </a:prstGeom>
        </p:spPr>
        <p:txBody>
          <a:bodyPr wrap="square">
            <a:spAutoFit/>
          </a:bodyPr>
          <a:lstStyle/>
          <a:p>
            <a:r>
              <a:rPr lang="en-US" dirty="0">
                <a:hlinkClick r:id="rId8"/>
              </a:rPr>
              <a:t>https://ibm-cloud-architecture.github.io/refarch-kc-order-ms/</a:t>
            </a:r>
            <a:endParaRPr lang="en-US" dirty="0"/>
          </a:p>
        </p:txBody>
      </p:sp>
      <p:sp>
        <p:nvSpPr>
          <p:cNvPr id="50" name="Oval 49">
            <a:extLst>
              <a:ext uri="{FF2B5EF4-FFF2-40B4-BE49-F238E27FC236}">
                <a16:creationId xmlns:a16="http://schemas.microsoft.com/office/drawing/2014/main" id="{37DA9642-28AD-654A-BAB6-9B5704A4063D}"/>
              </a:ext>
            </a:extLst>
          </p:cNvPr>
          <p:cNvSpPr/>
          <p:nvPr/>
        </p:nvSpPr>
        <p:spPr>
          <a:xfrm>
            <a:off x="6355656" y="566255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r>
              <a:rPr lang="en-US" sz="1351" dirty="0">
                <a:solidFill>
                  <a:srgbClr val="FFFFFF"/>
                </a:solidFill>
                <a:latin typeface="Arial"/>
              </a:rPr>
              <a:t>7</a:t>
            </a:r>
          </a:p>
        </p:txBody>
      </p:sp>
      <p:sp>
        <p:nvSpPr>
          <p:cNvPr id="46" name="Rounded Rectangle 45">
            <a:extLst>
              <a:ext uri="{FF2B5EF4-FFF2-40B4-BE49-F238E27FC236}">
                <a16:creationId xmlns:a16="http://schemas.microsoft.com/office/drawing/2014/main" id="{337B4141-4D69-3E4B-B202-6EC7DBA584E8}"/>
              </a:ext>
            </a:extLst>
          </p:cNvPr>
          <p:cNvSpPr/>
          <p:nvPr/>
        </p:nvSpPr>
        <p:spPr bwMode="auto">
          <a:xfrm>
            <a:off x="7436721"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0</a:t>
            </a:r>
            <a:endParaRPr lang="en-US" sz="667" dirty="0">
              <a:solidFill>
                <a:schemeClr val="accent2">
                  <a:lumMod val="50000"/>
                </a:schemeClr>
              </a:solidFill>
              <a:latin typeface="Arial"/>
            </a:endParaRPr>
          </a:p>
        </p:txBody>
      </p:sp>
      <p:sp>
        <p:nvSpPr>
          <p:cNvPr id="48" name="Rounded Rectangle 47">
            <a:extLst>
              <a:ext uri="{FF2B5EF4-FFF2-40B4-BE49-F238E27FC236}">
                <a16:creationId xmlns:a16="http://schemas.microsoft.com/office/drawing/2014/main" id="{4B0DE5C0-4853-7940-B7C9-B6F083C12C73}"/>
              </a:ext>
            </a:extLst>
          </p:cNvPr>
          <p:cNvSpPr/>
          <p:nvPr/>
        </p:nvSpPr>
        <p:spPr bwMode="auto">
          <a:xfrm>
            <a:off x="768055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1</a:t>
            </a:r>
            <a:endParaRPr lang="en-US" sz="667" dirty="0">
              <a:solidFill>
                <a:schemeClr val="accent2">
                  <a:lumMod val="50000"/>
                </a:schemeClr>
              </a:solidFill>
              <a:latin typeface="Arial"/>
            </a:endParaRPr>
          </a:p>
        </p:txBody>
      </p:sp>
      <p:sp>
        <p:nvSpPr>
          <p:cNvPr id="51" name="Rounded Rectangle 50">
            <a:extLst>
              <a:ext uri="{FF2B5EF4-FFF2-40B4-BE49-F238E27FC236}">
                <a16:creationId xmlns:a16="http://schemas.microsoft.com/office/drawing/2014/main" id="{6093AB0C-2065-E949-B21A-6DEDB530E594}"/>
              </a:ext>
            </a:extLst>
          </p:cNvPr>
          <p:cNvSpPr/>
          <p:nvPr/>
        </p:nvSpPr>
        <p:spPr bwMode="auto">
          <a:xfrm>
            <a:off x="7926120"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2</a:t>
            </a:r>
            <a:endParaRPr lang="en-US" sz="667" dirty="0">
              <a:solidFill>
                <a:schemeClr val="accent2">
                  <a:lumMod val="50000"/>
                </a:schemeClr>
              </a:solidFill>
              <a:latin typeface="Arial"/>
            </a:endParaRPr>
          </a:p>
        </p:txBody>
      </p:sp>
      <p:sp>
        <p:nvSpPr>
          <p:cNvPr id="53" name="Rounded Rectangle 52">
            <a:extLst>
              <a:ext uri="{FF2B5EF4-FFF2-40B4-BE49-F238E27FC236}">
                <a16:creationId xmlns:a16="http://schemas.microsoft.com/office/drawing/2014/main" id="{AA552E66-A729-C346-870A-2A4671E8F3BE}"/>
              </a:ext>
            </a:extLst>
          </p:cNvPr>
          <p:cNvSpPr/>
          <p:nvPr/>
        </p:nvSpPr>
        <p:spPr bwMode="auto">
          <a:xfrm>
            <a:off x="8169957"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3</a:t>
            </a:r>
            <a:endParaRPr lang="en-US" sz="667" dirty="0">
              <a:solidFill>
                <a:schemeClr val="accent2">
                  <a:lumMod val="50000"/>
                </a:schemeClr>
              </a:solidFill>
              <a:latin typeface="Arial"/>
            </a:endParaRPr>
          </a:p>
        </p:txBody>
      </p:sp>
      <p:sp>
        <p:nvSpPr>
          <p:cNvPr id="54" name="Rounded Rectangle 53">
            <a:extLst>
              <a:ext uri="{FF2B5EF4-FFF2-40B4-BE49-F238E27FC236}">
                <a16:creationId xmlns:a16="http://schemas.microsoft.com/office/drawing/2014/main" id="{6AF61A46-B317-E641-B5B7-BAF8C39F3A21}"/>
              </a:ext>
            </a:extLst>
          </p:cNvPr>
          <p:cNvSpPr/>
          <p:nvPr/>
        </p:nvSpPr>
        <p:spPr bwMode="auto">
          <a:xfrm>
            <a:off x="8415518" y="5313128"/>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schemeClr val="accent2">
                    <a:lumMod val="50000"/>
                  </a:schemeClr>
                </a:solidFill>
                <a:latin typeface="Arial"/>
              </a:rPr>
              <a:t>4</a:t>
            </a:r>
            <a:endParaRPr lang="en-US" sz="667" dirty="0">
              <a:solidFill>
                <a:schemeClr val="accent2">
                  <a:lumMod val="50000"/>
                </a:schemeClr>
              </a:solidFill>
              <a:latin typeface="Arial"/>
            </a:endParaRPr>
          </a:p>
        </p:txBody>
      </p:sp>
      <p:sp>
        <p:nvSpPr>
          <p:cNvPr id="55" name="TextBox 54">
            <a:extLst>
              <a:ext uri="{FF2B5EF4-FFF2-40B4-BE49-F238E27FC236}">
                <a16:creationId xmlns:a16="http://schemas.microsoft.com/office/drawing/2014/main" id="{D40BF169-2695-E34C-BCD6-5AFD9EF3A0A4}"/>
              </a:ext>
            </a:extLst>
          </p:cNvPr>
          <p:cNvSpPr txBox="1"/>
          <p:nvPr/>
        </p:nvSpPr>
        <p:spPr>
          <a:xfrm>
            <a:off x="7303823" y="5031068"/>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C8D2D2">
                    <a:lumMod val="25000"/>
                  </a:srgbClr>
                </a:solidFill>
                <a:latin typeface="Arial"/>
              </a:rPr>
              <a:t>orders</a:t>
            </a:r>
            <a:endParaRPr lang="en-US" sz="1351" dirty="0">
              <a:solidFill>
                <a:srgbClr val="C8D2D2">
                  <a:lumMod val="25000"/>
                </a:srgbClr>
              </a:solidFill>
              <a:latin typeface="Arial"/>
              <a:cs typeface="+mn-cs"/>
            </a:endParaRPr>
          </a:p>
        </p:txBody>
      </p:sp>
      <p:cxnSp>
        <p:nvCxnSpPr>
          <p:cNvPr id="62" name="Elbow Connector 61">
            <a:extLst>
              <a:ext uri="{FF2B5EF4-FFF2-40B4-BE49-F238E27FC236}">
                <a16:creationId xmlns:a16="http://schemas.microsoft.com/office/drawing/2014/main" id="{76EDF87C-DDD7-2548-A578-5AFCE640501E}"/>
              </a:ext>
            </a:extLst>
          </p:cNvPr>
          <p:cNvCxnSpPr>
            <a:cxnSpLocks/>
            <a:stCxn id="63" idx="2"/>
            <a:endCxn id="54" idx="0"/>
          </p:cNvCxnSpPr>
          <p:nvPr/>
        </p:nvCxnSpPr>
        <p:spPr>
          <a:xfrm rot="16200000" flipH="1">
            <a:off x="6291625" y="3066453"/>
            <a:ext cx="1102921" cy="3390428"/>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493" y="4631969"/>
            <a:ext cx="552951" cy="386793"/>
          </a:xfrm>
          <a:prstGeom prst="rect">
            <a:avLst/>
          </a:prstGeom>
        </p:spPr>
      </p:pic>
    </p:spTree>
    <p:extLst>
      <p:ext uri="{BB962C8B-B14F-4D97-AF65-F5344CB8AC3E}">
        <p14:creationId xmlns:p14="http://schemas.microsoft.com/office/powerpoint/2010/main" val="23719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F3F4-71D7-F742-9619-DDA160156AA9}"/>
              </a:ext>
            </a:extLst>
          </p:cNvPr>
          <p:cNvSpPr>
            <a:spLocks noGrp="1"/>
          </p:cNvSpPr>
          <p:nvPr>
            <p:ph type="title"/>
          </p:nvPr>
        </p:nvSpPr>
        <p:spPr/>
        <p:txBody>
          <a:bodyPr/>
          <a:lstStyle/>
          <a:p>
            <a:r>
              <a:rPr lang="en-US" dirty="0"/>
              <a:t>SAGA Pattern</a:t>
            </a:r>
          </a:p>
        </p:txBody>
      </p:sp>
      <p:sp>
        <p:nvSpPr>
          <p:cNvPr id="3" name="Content Placeholder 2">
            <a:extLst>
              <a:ext uri="{FF2B5EF4-FFF2-40B4-BE49-F238E27FC236}">
                <a16:creationId xmlns:a16="http://schemas.microsoft.com/office/drawing/2014/main" id="{24F7EDCD-9BC8-994E-AA1D-CCBAAE6C288B}"/>
              </a:ext>
            </a:extLst>
          </p:cNvPr>
          <p:cNvSpPr>
            <a:spLocks noGrp="1"/>
          </p:cNvSpPr>
          <p:nvPr>
            <p:ph idx="1"/>
          </p:nvPr>
        </p:nvSpPr>
        <p:spPr>
          <a:xfrm>
            <a:off x="391584" y="1202270"/>
            <a:ext cx="11190816" cy="1544069"/>
          </a:xfrm>
        </p:spPr>
        <p:txBody>
          <a:bodyPr/>
          <a:lstStyle/>
          <a:p>
            <a:r>
              <a:rPr lang="en-US" sz="2133" dirty="0"/>
              <a:t>A long running transaction that can be broken up to a collection of sub-transactions that can be interleaved any way with other transactions. </a:t>
            </a:r>
            <a:r>
              <a:rPr lang="en-US" sz="2133" dirty="0">
                <a:hlinkClick r:id="rId3"/>
              </a:rPr>
              <a:t>Src Garcia-Molina, Salem 1987</a:t>
            </a:r>
            <a:endParaRPr lang="en-US" sz="2133" dirty="0"/>
          </a:p>
          <a:p>
            <a:r>
              <a:rPr lang="en-US" sz="2133" dirty="0"/>
              <a:t>With microservice each transaction updates data within a single service, each subsequent step may be triggered by previous completion. </a:t>
            </a:r>
          </a:p>
        </p:txBody>
      </p:sp>
      <p:sp>
        <p:nvSpPr>
          <p:cNvPr id="4" name="Slide Number Placeholder 3">
            <a:extLst>
              <a:ext uri="{FF2B5EF4-FFF2-40B4-BE49-F238E27FC236}">
                <a16:creationId xmlns:a16="http://schemas.microsoft.com/office/drawing/2014/main" id="{B283251B-8E64-9F4B-8F3E-DBD0F91D0571}"/>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19</a:t>
            </a:fld>
            <a:endParaRPr lang="en-US" dirty="0">
              <a:solidFill>
                <a:srgbClr val="5AAAFA"/>
              </a:solidFill>
              <a:latin typeface="Arial"/>
              <a:cs typeface="+mn-cs"/>
            </a:endParaRPr>
          </a:p>
        </p:txBody>
      </p:sp>
      <p:cxnSp>
        <p:nvCxnSpPr>
          <p:cNvPr id="8" name="Straight Connector 7">
            <a:extLst>
              <a:ext uri="{FF2B5EF4-FFF2-40B4-BE49-F238E27FC236}">
                <a16:creationId xmlns:a16="http://schemas.microsoft.com/office/drawing/2014/main" id="{CD25D969-DE3E-EF4E-B413-728810C109D2}"/>
              </a:ext>
            </a:extLst>
          </p:cNvPr>
          <p:cNvCxnSpPr>
            <a:cxnSpLocks/>
            <a:endCxn id="9" idx="2"/>
          </p:cNvCxnSpPr>
          <p:nvPr/>
        </p:nvCxnSpPr>
        <p:spPr>
          <a:xfrm flipV="1">
            <a:off x="1191323"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3D42884D-A493-474A-95DE-4B039AC649B1}"/>
              </a:ext>
            </a:extLst>
          </p:cNvPr>
          <p:cNvSpPr/>
          <p:nvPr/>
        </p:nvSpPr>
        <p:spPr>
          <a:xfrm>
            <a:off x="581723"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Order MS</a:t>
            </a:r>
          </a:p>
        </p:txBody>
      </p:sp>
      <p:sp>
        <p:nvSpPr>
          <p:cNvPr id="10" name="Rounded Rectangle 9">
            <a:extLst>
              <a:ext uri="{FF2B5EF4-FFF2-40B4-BE49-F238E27FC236}">
                <a16:creationId xmlns:a16="http://schemas.microsoft.com/office/drawing/2014/main" id="{D0EA82DF-2C7E-0C41-8B9C-51BCA7CE346B}"/>
              </a:ext>
            </a:extLst>
          </p:cNvPr>
          <p:cNvSpPr/>
          <p:nvPr/>
        </p:nvSpPr>
        <p:spPr>
          <a:xfrm>
            <a:off x="2401688"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Voyage MS</a:t>
            </a:r>
          </a:p>
        </p:txBody>
      </p:sp>
      <p:sp>
        <p:nvSpPr>
          <p:cNvPr id="11" name="Rounded Rectangle 10">
            <a:extLst>
              <a:ext uri="{FF2B5EF4-FFF2-40B4-BE49-F238E27FC236}">
                <a16:creationId xmlns:a16="http://schemas.microsoft.com/office/drawing/2014/main" id="{DFA01E2F-3BED-6E46-A58F-B8F0A0DE9CB9}"/>
              </a:ext>
            </a:extLst>
          </p:cNvPr>
          <p:cNvSpPr/>
          <p:nvPr/>
        </p:nvSpPr>
        <p:spPr>
          <a:xfrm>
            <a:off x="4411792"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Container MS</a:t>
            </a:r>
          </a:p>
        </p:txBody>
      </p:sp>
      <p:cxnSp>
        <p:nvCxnSpPr>
          <p:cNvPr id="13" name="Straight Connector 12">
            <a:extLst>
              <a:ext uri="{FF2B5EF4-FFF2-40B4-BE49-F238E27FC236}">
                <a16:creationId xmlns:a16="http://schemas.microsoft.com/office/drawing/2014/main" id="{6C20E670-64E0-C642-AB64-D502DD5758D3}"/>
              </a:ext>
            </a:extLst>
          </p:cNvPr>
          <p:cNvCxnSpPr>
            <a:cxnSpLocks/>
            <a:endCxn id="10" idx="2"/>
          </p:cNvCxnSpPr>
          <p:nvPr/>
        </p:nvCxnSpPr>
        <p:spPr>
          <a:xfrm flipV="1">
            <a:off x="3011288"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67D807D-D2DF-2348-8306-51519C7BDAB6}"/>
              </a:ext>
            </a:extLst>
          </p:cNvPr>
          <p:cNvCxnSpPr>
            <a:cxnSpLocks/>
            <a:endCxn id="11" idx="2"/>
          </p:cNvCxnSpPr>
          <p:nvPr/>
        </p:nvCxnSpPr>
        <p:spPr>
          <a:xfrm flipV="1">
            <a:off x="5021392" y="3429000"/>
            <a:ext cx="0" cy="342900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1AAB0B73-18D1-6843-8B34-C8BED6B927CC}"/>
              </a:ext>
            </a:extLst>
          </p:cNvPr>
          <p:cNvSpPr/>
          <p:nvPr/>
        </p:nvSpPr>
        <p:spPr>
          <a:xfrm>
            <a:off x="522733" y="3595466"/>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Created</a:t>
            </a:r>
          </a:p>
        </p:txBody>
      </p:sp>
      <p:sp>
        <p:nvSpPr>
          <p:cNvPr id="6" name="Oval 5">
            <a:extLst>
              <a:ext uri="{FF2B5EF4-FFF2-40B4-BE49-F238E27FC236}">
                <a16:creationId xmlns:a16="http://schemas.microsoft.com/office/drawing/2014/main" id="{7CFF9D84-D6B6-6D41-99D4-96E68B512B53}"/>
              </a:ext>
            </a:extLst>
          </p:cNvPr>
          <p:cNvSpPr/>
          <p:nvPr/>
        </p:nvSpPr>
        <p:spPr>
          <a:xfrm>
            <a:off x="551691" y="4352899"/>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Pending</a:t>
            </a:r>
          </a:p>
        </p:txBody>
      </p:sp>
      <p:sp>
        <p:nvSpPr>
          <p:cNvPr id="26" name="Oval 25">
            <a:extLst>
              <a:ext uri="{FF2B5EF4-FFF2-40B4-BE49-F238E27FC236}">
                <a16:creationId xmlns:a16="http://schemas.microsoft.com/office/drawing/2014/main" id="{D5DC2B30-4AC4-C549-8902-A2A206C0CD10}"/>
              </a:ext>
            </a:extLst>
          </p:cNvPr>
          <p:cNvSpPr/>
          <p:nvPr/>
        </p:nvSpPr>
        <p:spPr>
          <a:xfrm>
            <a:off x="2351535" y="4501883"/>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Voyage Allocated</a:t>
            </a:r>
          </a:p>
        </p:txBody>
      </p:sp>
      <p:sp>
        <p:nvSpPr>
          <p:cNvPr id="27" name="Oval 26">
            <a:extLst>
              <a:ext uri="{FF2B5EF4-FFF2-40B4-BE49-F238E27FC236}">
                <a16:creationId xmlns:a16="http://schemas.microsoft.com/office/drawing/2014/main" id="{5A9D5058-ED19-674B-888B-5595EEA9FBA1}"/>
              </a:ext>
            </a:extLst>
          </p:cNvPr>
          <p:cNvSpPr/>
          <p:nvPr/>
        </p:nvSpPr>
        <p:spPr>
          <a:xfrm>
            <a:off x="4291343" y="4699835"/>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Reefer Assigned</a:t>
            </a:r>
          </a:p>
        </p:txBody>
      </p:sp>
      <p:sp>
        <p:nvSpPr>
          <p:cNvPr id="29" name="Oval 28">
            <a:extLst>
              <a:ext uri="{FF2B5EF4-FFF2-40B4-BE49-F238E27FC236}">
                <a16:creationId xmlns:a16="http://schemas.microsoft.com/office/drawing/2014/main" id="{FDB3FF4C-C64C-2C45-BAFE-C62D299211E5}"/>
              </a:ext>
            </a:extLst>
          </p:cNvPr>
          <p:cNvSpPr/>
          <p:nvPr/>
        </p:nvSpPr>
        <p:spPr>
          <a:xfrm>
            <a:off x="539682" y="5632557"/>
            <a:ext cx="1337585"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Order Accepted</a:t>
            </a:r>
          </a:p>
        </p:txBody>
      </p:sp>
      <p:sp>
        <p:nvSpPr>
          <p:cNvPr id="30" name="TextBox 29">
            <a:extLst>
              <a:ext uri="{FF2B5EF4-FFF2-40B4-BE49-F238E27FC236}">
                <a16:creationId xmlns:a16="http://schemas.microsoft.com/office/drawing/2014/main" id="{1C1DDF8F-97C3-D944-B04E-B1D3BB1F053A}"/>
              </a:ext>
            </a:extLst>
          </p:cNvPr>
          <p:cNvSpPr txBox="1"/>
          <p:nvPr/>
        </p:nvSpPr>
        <p:spPr>
          <a:xfrm>
            <a:off x="165741" y="37048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1</a:t>
            </a:r>
          </a:p>
        </p:txBody>
      </p:sp>
      <p:sp>
        <p:nvSpPr>
          <p:cNvPr id="31" name="TextBox 30">
            <a:extLst>
              <a:ext uri="{FF2B5EF4-FFF2-40B4-BE49-F238E27FC236}">
                <a16:creationId xmlns:a16="http://schemas.microsoft.com/office/drawing/2014/main" id="{805E4D6B-D04B-354E-889E-097012830B00}"/>
              </a:ext>
            </a:extLst>
          </p:cNvPr>
          <p:cNvSpPr txBox="1"/>
          <p:nvPr/>
        </p:nvSpPr>
        <p:spPr>
          <a:xfrm>
            <a:off x="165741" y="4466001"/>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2</a:t>
            </a:r>
          </a:p>
        </p:txBody>
      </p:sp>
      <p:sp>
        <p:nvSpPr>
          <p:cNvPr id="32" name="TextBox 31">
            <a:extLst>
              <a:ext uri="{FF2B5EF4-FFF2-40B4-BE49-F238E27FC236}">
                <a16:creationId xmlns:a16="http://schemas.microsoft.com/office/drawing/2014/main" id="{7BA8BECE-4D4D-394B-B160-633E9A641F17}"/>
              </a:ext>
            </a:extLst>
          </p:cNvPr>
          <p:cNvSpPr txBox="1"/>
          <p:nvPr/>
        </p:nvSpPr>
        <p:spPr>
          <a:xfrm>
            <a:off x="123701" y="5770707"/>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6</a:t>
            </a:r>
          </a:p>
        </p:txBody>
      </p:sp>
      <p:sp>
        <p:nvSpPr>
          <p:cNvPr id="34" name="TextBox 33">
            <a:extLst>
              <a:ext uri="{FF2B5EF4-FFF2-40B4-BE49-F238E27FC236}">
                <a16:creationId xmlns:a16="http://schemas.microsoft.com/office/drawing/2014/main" id="{77DB6946-A03F-9343-AF8B-16133E629068}"/>
              </a:ext>
            </a:extLst>
          </p:cNvPr>
          <p:cNvSpPr txBox="1"/>
          <p:nvPr/>
        </p:nvSpPr>
        <p:spPr>
          <a:xfrm>
            <a:off x="4164305" y="5161715"/>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4</a:t>
            </a:r>
          </a:p>
        </p:txBody>
      </p:sp>
      <p:sp>
        <p:nvSpPr>
          <p:cNvPr id="35" name="TextBox 34">
            <a:extLst>
              <a:ext uri="{FF2B5EF4-FFF2-40B4-BE49-F238E27FC236}">
                <a16:creationId xmlns:a16="http://schemas.microsoft.com/office/drawing/2014/main" id="{FBF8EC92-FFA3-FD48-A0F9-ED42CC19121A}"/>
              </a:ext>
            </a:extLst>
          </p:cNvPr>
          <p:cNvSpPr txBox="1"/>
          <p:nvPr/>
        </p:nvSpPr>
        <p:spPr>
          <a:xfrm>
            <a:off x="2159861" y="495506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3</a:t>
            </a:r>
          </a:p>
        </p:txBody>
      </p:sp>
      <p:sp>
        <p:nvSpPr>
          <p:cNvPr id="21" name="Rounded Rectangle 20">
            <a:extLst>
              <a:ext uri="{FF2B5EF4-FFF2-40B4-BE49-F238E27FC236}">
                <a16:creationId xmlns:a16="http://schemas.microsoft.com/office/drawing/2014/main" id="{82D10E8F-DA99-8149-9F3B-E536285C0B1C}"/>
              </a:ext>
            </a:extLst>
          </p:cNvPr>
          <p:cNvSpPr/>
          <p:nvPr/>
        </p:nvSpPr>
        <p:spPr>
          <a:xfrm>
            <a:off x="6262009" y="2961861"/>
            <a:ext cx="1219200" cy="467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600" dirty="0">
                <a:solidFill>
                  <a:prstClr val="white"/>
                </a:solidFill>
                <a:latin typeface="Arial"/>
              </a:rPr>
              <a:t>Invoice MS</a:t>
            </a:r>
          </a:p>
        </p:txBody>
      </p:sp>
      <p:cxnSp>
        <p:nvCxnSpPr>
          <p:cNvPr id="22" name="Straight Connector 21">
            <a:extLst>
              <a:ext uri="{FF2B5EF4-FFF2-40B4-BE49-F238E27FC236}">
                <a16:creationId xmlns:a16="http://schemas.microsoft.com/office/drawing/2014/main" id="{7F3E1D76-37C5-B449-8573-3C91DA2A9411}"/>
              </a:ext>
            </a:extLst>
          </p:cNvPr>
          <p:cNvCxnSpPr>
            <a:cxnSpLocks/>
            <a:endCxn id="21" idx="2"/>
          </p:cNvCxnSpPr>
          <p:nvPr/>
        </p:nvCxnSpPr>
        <p:spPr>
          <a:xfrm flipV="1">
            <a:off x="6871609" y="3429000"/>
            <a:ext cx="0" cy="342292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3DB9F29E-5490-F645-8947-A26B2BA2D54D}"/>
              </a:ext>
            </a:extLst>
          </p:cNvPr>
          <p:cNvSpPr/>
          <p:nvPr/>
        </p:nvSpPr>
        <p:spPr>
          <a:xfrm>
            <a:off x="6141561" y="5086138"/>
            <a:ext cx="1517220"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100" dirty="0">
                <a:solidFill>
                  <a:prstClr val="white"/>
                </a:solidFill>
                <a:latin typeface="Arial"/>
              </a:rPr>
              <a:t>Payment Processed</a:t>
            </a:r>
          </a:p>
        </p:txBody>
      </p:sp>
      <p:sp>
        <p:nvSpPr>
          <p:cNvPr id="24" name="TextBox 23">
            <a:extLst>
              <a:ext uri="{FF2B5EF4-FFF2-40B4-BE49-F238E27FC236}">
                <a16:creationId xmlns:a16="http://schemas.microsoft.com/office/drawing/2014/main" id="{4D0F8336-E4AE-4C46-A8BA-7F07FB1AD7AD}"/>
              </a:ext>
            </a:extLst>
          </p:cNvPr>
          <p:cNvSpPr txBox="1"/>
          <p:nvPr/>
        </p:nvSpPr>
        <p:spPr>
          <a:xfrm>
            <a:off x="7562849" y="5561824"/>
            <a:ext cx="284052" cy="307777"/>
          </a:xfrm>
          <a:prstGeom prst="rect">
            <a:avLst/>
          </a:prstGeom>
          <a:noFill/>
        </p:spPr>
        <p:txBody>
          <a:bodyPr wrap="none" rtlCol="0">
            <a:spAutoFit/>
          </a:bodyPr>
          <a:lstStyle/>
          <a:p>
            <a:pPr defTabSz="914377" eaLnBrk="1" fontAlgn="auto" hangingPunct="1">
              <a:spcBef>
                <a:spcPts val="0"/>
              </a:spcBef>
              <a:spcAft>
                <a:spcPts val="0"/>
              </a:spcAft>
            </a:pPr>
            <a:r>
              <a:rPr lang="en-US" sz="1400" dirty="0">
                <a:solidFill>
                  <a:prstClr val="black"/>
                </a:solidFill>
                <a:latin typeface="Arial"/>
                <a:cs typeface="+mn-cs"/>
              </a:rPr>
              <a:t>5</a:t>
            </a:r>
          </a:p>
        </p:txBody>
      </p:sp>
    </p:spTree>
    <p:extLst>
      <p:ext uri="{BB962C8B-B14F-4D97-AF65-F5344CB8AC3E}">
        <p14:creationId xmlns:p14="http://schemas.microsoft.com/office/powerpoint/2010/main" val="381972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dirty="0"/>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dirty="0"/>
              <a:t>Each service produces and listens to other service’s events and decides if an action should be taken or not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20</a:t>
            </a:fld>
            <a:endParaRPr lang="en-US" dirty="0">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23" idx="4"/>
            <a:endCxn id="7" idx="1"/>
          </p:cNvCxnSpPr>
          <p:nvPr/>
        </p:nvCxnSpPr>
        <p:spPr>
          <a:xfrm>
            <a:off x="793628" y="3695670"/>
            <a:ext cx="2672053" cy="19934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0</a:t>
            </a:r>
            <a:endParaRPr lang="en-US" sz="667" dirty="0">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1</a:t>
            </a:r>
            <a:endParaRPr lang="en-US" sz="667" dirty="0">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2</a:t>
            </a:r>
            <a:endParaRPr lang="en-US" sz="667" dirty="0">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3</a:t>
            </a:r>
            <a:endParaRPr lang="en-US" sz="667" dirty="0">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4</a:t>
            </a:r>
            <a:endParaRPr lang="en-US" sz="667" dirty="0">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5</a:t>
            </a:r>
            <a:endParaRPr lang="en-US" sz="667" dirty="0">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6</a:t>
            </a:r>
            <a:endParaRPr lang="en-US" sz="667" dirty="0">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dirty="0">
                <a:solidFill>
                  <a:prstClr val="white"/>
                </a:solidFill>
                <a:latin typeface="Arial"/>
              </a:rPr>
              <a:t>7</a:t>
            </a:r>
            <a:endParaRPr lang="en-US" sz="667" dirty="0">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416860"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dirty="0">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293582" y="5770707"/>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dirty="0">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dirty="0">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dirty="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8" y="3396216"/>
            <a:ext cx="489401" cy="59890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dirty="0">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endCxn id="19" idx="2"/>
          </p:cNvCxnSpPr>
          <p:nvPr/>
        </p:nvCxnSpPr>
        <p:spPr>
          <a:xfrm rot="16200000" flipV="1">
            <a:off x="3245966" y="4491468"/>
            <a:ext cx="1663793" cy="1"/>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7F9E0F4-5717-7E4B-BC28-5A13D91BE8B1}"/>
              </a:ext>
            </a:extLst>
          </p:cNvPr>
          <p:cNvCxnSpPr>
            <a:cxnSpLocks/>
            <a:endCxn id="11" idx="0"/>
          </p:cNvCxnSpPr>
          <p:nvPr/>
        </p:nvCxnSpPr>
        <p:spPr>
          <a:xfrm rot="16200000" flipH="1">
            <a:off x="3610842" y="4366947"/>
            <a:ext cx="1663797" cy="249040"/>
          </a:xfrm>
          <a:prstGeom prst="bentConnector3">
            <a:avLst>
              <a:gd name="adj1" fmla="val 27644"/>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033412" y="3795068"/>
            <a:ext cx="983305" cy="369332"/>
          </a:xfrm>
          <a:prstGeom prst="rect">
            <a:avLst/>
          </a:prstGeom>
          <a:noFill/>
        </p:spPr>
        <p:txBody>
          <a:bodyPr wrap="square" rtlCol="0">
            <a:spAutoFit/>
          </a:bodyPr>
          <a:lstStyle/>
          <a:p>
            <a:pPr defTabSz="914377" eaLnBrk="1" fontAlgn="auto" hangingPunct="1">
              <a:spcBef>
                <a:spcPts val="0"/>
              </a:spcBef>
              <a:spcAft>
                <a:spcPts val="0"/>
              </a:spcAft>
            </a:pPr>
            <a:r>
              <a:rPr lang="en-US" dirty="0">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2</a:t>
            </a:r>
          </a:p>
        </p:txBody>
      </p:sp>
      <p:sp>
        <p:nvSpPr>
          <p:cNvPr id="60" name="TextBox 59">
            <a:extLst>
              <a:ext uri="{FF2B5EF4-FFF2-40B4-BE49-F238E27FC236}">
                <a16:creationId xmlns:a16="http://schemas.microsoft.com/office/drawing/2014/main" id="{2BDD0C59-48F7-E844-92F6-DFE87ED15363}"/>
              </a:ext>
            </a:extLst>
          </p:cNvPr>
          <p:cNvSpPr txBox="1"/>
          <p:nvPr/>
        </p:nvSpPr>
        <p:spPr>
          <a:xfrm>
            <a:off x="4365525"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3</a:t>
            </a:r>
          </a:p>
        </p:txBody>
      </p:sp>
      <p:cxnSp>
        <p:nvCxnSpPr>
          <p:cNvPr id="62" name="Elbow Connector 61">
            <a:extLst>
              <a:ext uri="{FF2B5EF4-FFF2-40B4-BE49-F238E27FC236}">
                <a16:creationId xmlns:a16="http://schemas.microsoft.com/office/drawing/2014/main" id="{178941A2-7772-A344-AAC9-698DC0C78669}"/>
              </a:ext>
            </a:extLst>
          </p:cNvPr>
          <p:cNvCxnSpPr>
            <a:cxnSpLocks/>
            <a:stCxn id="12" idx="2"/>
            <a:endCxn id="18" idx="3"/>
          </p:cNvCxnSpPr>
          <p:nvPr/>
        </p:nvCxnSpPr>
        <p:spPr>
          <a:xfrm rot="5400000" flipH="1">
            <a:off x="1901768" y="3140347"/>
            <a:ext cx="2376613" cy="3452448"/>
          </a:xfrm>
          <a:prstGeom prst="bentConnector4">
            <a:avLst>
              <a:gd name="adj1" fmla="val -12825"/>
              <a:gd name="adj2" fmla="val 10026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83DFFBE-C3FC-FE49-B99E-874DCC0E3DB5}"/>
              </a:ext>
            </a:extLst>
          </p:cNvPr>
          <p:cNvSpPr txBox="1"/>
          <p:nvPr/>
        </p:nvSpPr>
        <p:spPr>
          <a:xfrm>
            <a:off x="1330712" y="5173328"/>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dirty="0">
                <a:solidFill>
                  <a:prstClr val="black"/>
                </a:solidFill>
                <a:latin typeface="Arial"/>
                <a:cs typeface="+mn-cs"/>
              </a:rPr>
              <a:t>5</a:t>
            </a:r>
          </a:p>
        </p:txBody>
      </p:sp>
      <p:sp>
        <p:nvSpPr>
          <p:cNvPr id="76" name="Rectangle 75">
            <a:extLst>
              <a:ext uri="{FF2B5EF4-FFF2-40B4-BE49-F238E27FC236}">
                <a16:creationId xmlns:a16="http://schemas.microsoft.com/office/drawing/2014/main" id="{A35AEE74-4F68-A443-A159-223FC4AD4F7D}"/>
              </a:ext>
            </a:extLst>
          </p:cNvPr>
          <p:cNvSpPr/>
          <p:nvPr/>
        </p:nvSpPr>
        <p:spPr>
          <a:xfrm>
            <a:off x="7851493" y="2386830"/>
            <a:ext cx="4340507" cy="3242554"/>
          </a:xfrm>
          <a:prstGeom prst="rect">
            <a:avLst/>
          </a:prstGeom>
        </p:spPr>
        <p:txBody>
          <a:bodyPr wrap="square">
            <a:spAutoFit/>
          </a:bodyPr>
          <a:lstStyle/>
          <a:p>
            <a:pPr defTabSz="914377" eaLnBrk="1" fontAlgn="auto" hangingPunct="1">
              <a:spcBef>
                <a:spcPts val="0"/>
              </a:spcBef>
              <a:spcAft>
                <a:spcPts val="0"/>
              </a:spcAft>
            </a:pPr>
            <a:r>
              <a:rPr lang="en-US" sz="1867" dirty="0">
                <a:solidFill>
                  <a:prstClr val="black"/>
                </a:solidFill>
                <a:latin typeface="Arial"/>
                <a:cs typeface="+mn-cs"/>
              </a:rPr>
              <a:t>The distributed transaction ends when the last service executes.</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2- &lt;orderID, voyageID&gt;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3- &lt;orderID, </a:t>
            </a:r>
            <a:r>
              <a:rPr lang="en-US" sz="1867" dirty="0" err="1">
                <a:solidFill>
                  <a:prstClr val="black"/>
                </a:solidFill>
                <a:latin typeface="Arial"/>
                <a:cs typeface="+mn-cs"/>
              </a:rPr>
              <a:t>reeferID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4- &lt;orderID, </a:t>
            </a:r>
            <a:r>
              <a:rPr lang="en-US" sz="1867" dirty="0" err="1">
                <a:solidFill>
                  <a:prstClr val="black"/>
                </a:solidFill>
                <a:latin typeface="Arial"/>
                <a:cs typeface="+mn-cs"/>
              </a:rPr>
              <a:t>transactionID</a:t>
            </a:r>
            <a:r>
              <a:rPr lang="en-US" sz="1867" dirty="0">
                <a:solidFill>
                  <a:prstClr val="black"/>
                </a:solidFill>
                <a:latin typeface="Arial"/>
                <a:cs typeface="+mn-cs"/>
              </a:rPr>
              <a:t>&gt;</a:t>
            </a:r>
          </a:p>
          <a:p>
            <a:pPr defTabSz="914377" eaLnBrk="1" fontAlgn="auto" hangingPunct="1">
              <a:spcBef>
                <a:spcPts val="0"/>
              </a:spcBef>
              <a:spcAft>
                <a:spcPts val="0"/>
              </a:spcAft>
            </a:pPr>
            <a:endParaRPr lang="en-US" sz="1867" dirty="0">
              <a:solidFill>
                <a:prstClr val="black"/>
              </a:solidFill>
              <a:latin typeface="Arial"/>
              <a:cs typeface="+mn-cs"/>
            </a:endParaRPr>
          </a:p>
          <a:p>
            <a:pPr defTabSz="914377" eaLnBrk="1" fontAlgn="auto" hangingPunct="1">
              <a:spcBef>
                <a:spcPts val="0"/>
              </a:spcBef>
              <a:spcAft>
                <a:spcPts val="0"/>
              </a:spcAft>
            </a:pPr>
            <a:r>
              <a:rPr lang="en-US" sz="1867" dirty="0">
                <a:solidFill>
                  <a:prstClr val="black"/>
                </a:solidFill>
                <a:latin typeface="Arial"/>
                <a:cs typeface="+mn-cs"/>
              </a:rPr>
              <a:t>5- Order has accepted</a:t>
            </a:r>
          </a:p>
          <a:p>
            <a:pPr defTabSz="914377" eaLnBrk="1" fontAlgn="auto" hangingPunct="1">
              <a:spcBef>
                <a:spcPts val="0"/>
              </a:spcBef>
              <a:spcAft>
                <a:spcPts val="0"/>
              </a:spcAft>
            </a:pPr>
            <a:endParaRPr lang="en-US" dirty="0">
              <a:solidFill>
                <a:prstClr val="black"/>
              </a:solidFill>
              <a:latin typeface="Arial"/>
              <a:cs typeface="+mn-cs"/>
            </a:endParaRPr>
          </a:p>
        </p:txBody>
      </p:sp>
      <p:sp>
        <p:nvSpPr>
          <p:cNvPr id="25" name="TextBox 24">
            <a:extLst>
              <a:ext uri="{FF2B5EF4-FFF2-40B4-BE49-F238E27FC236}">
                <a16:creationId xmlns:a16="http://schemas.microsoft.com/office/drawing/2014/main" id="{DB51E527-9CC7-6649-BCEA-B27483319838}"/>
              </a:ext>
            </a:extLst>
          </p:cNvPr>
          <p:cNvSpPr txBox="1"/>
          <p:nvPr/>
        </p:nvSpPr>
        <p:spPr>
          <a:xfrm>
            <a:off x="400606" y="4067559"/>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4" name="Rectangle 33">
            <a:extLst>
              <a:ext uri="{FF2B5EF4-FFF2-40B4-BE49-F238E27FC236}">
                <a16:creationId xmlns:a16="http://schemas.microsoft.com/office/drawing/2014/main" id="{FA63449E-541E-944E-82EC-3783DB070955}"/>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5" name="Elbow Connector 34">
            <a:extLst>
              <a:ext uri="{FF2B5EF4-FFF2-40B4-BE49-F238E27FC236}">
                <a16:creationId xmlns:a16="http://schemas.microsoft.com/office/drawing/2014/main" id="{1722A8D5-FE8E-C743-81B2-5A66D6A9F1B2}"/>
              </a:ext>
            </a:extLst>
          </p:cNvPr>
          <p:cNvCxnSpPr>
            <a:cxnSpLocks/>
            <a:stCxn id="9" idx="0"/>
            <a:endCxn id="34" idx="2"/>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EBCE2C0-7660-4047-AC43-59F1D20989C8}"/>
              </a:ext>
            </a:extLst>
          </p:cNvPr>
          <p:cNvCxnSpPr>
            <a:cxnSpLocks/>
            <a:endCxn id="12" idx="0"/>
          </p:cNvCxnSpPr>
          <p:nvPr/>
        </p:nvCxnSpPr>
        <p:spPr>
          <a:xfrm rot="5400000">
            <a:off x="4632435" y="3875528"/>
            <a:ext cx="1631701" cy="126397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339E90B-8B5B-AC40-9AEC-C8679955E932}"/>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39" name="Picture 38">
            <a:extLst>
              <a:ext uri="{FF2B5EF4-FFF2-40B4-BE49-F238E27FC236}">
                <a16:creationId xmlns:a16="http://schemas.microsoft.com/office/drawing/2014/main" id="{A9BF2220-949B-2C41-9BF3-905C5DBFF5DC}"/>
              </a:ext>
            </a:extLst>
          </p:cNvPr>
          <p:cNvPicPr>
            <a:picLocks noChangeAspect="1"/>
          </p:cNvPicPr>
          <p:nvPr/>
        </p:nvPicPr>
        <p:blipFill>
          <a:blip r:embed="rId5"/>
          <a:stretch>
            <a:fillRect/>
          </a:stretch>
        </p:blipFill>
        <p:spPr>
          <a:xfrm>
            <a:off x="94587" y="4225315"/>
            <a:ext cx="478952" cy="478952"/>
          </a:xfrm>
          <a:prstGeom prst="rect">
            <a:avLst/>
          </a:prstGeom>
        </p:spPr>
      </p:pic>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114" y="4572682"/>
            <a:ext cx="552951" cy="386793"/>
          </a:xfrm>
          <a:prstGeom prst="rect">
            <a:avLst/>
          </a:prstGeom>
        </p:spPr>
      </p:pic>
      <p:sp>
        <p:nvSpPr>
          <p:cNvPr id="40" name="TextBox 39">
            <a:extLst>
              <a:ext uri="{FF2B5EF4-FFF2-40B4-BE49-F238E27FC236}">
                <a16:creationId xmlns:a16="http://schemas.microsoft.com/office/drawing/2014/main" id="{58DC9283-D471-664F-8CEC-EE96494374F4}"/>
              </a:ext>
            </a:extLst>
          </p:cNvPr>
          <p:cNvSpPr txBox="1"/>
          <p:nvPr/>
        </p:nvSpPr>
        <p:spPr>
          <a:xfrm>
            <a:off x="424831" y="5343579"/>
            <a:ext cx="89479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Accepted</a:t>
            </a:r>
          </a:p>
        </p:txBody>
      </p:sp>
    </p:spTree>
    <p:extLst>
      <p:ext uri="{BB962C8B-B14F-4D97-AF65-F5344CB8AC3E}">
        <p14:creationId xmlns:p14="http://schemas.microsoft.com/office/powerpoint/2010/main" val="2289896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In case of failure, the source microservice is keeping state and timer to monitor for the completion event.</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21</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10" idx="0"/>
            <a:endCxn id="19" idx="2"/>
          </p:cNvCxnSpPr>
          <p:nvPr/>
        </p:nvCxnSpPr>
        <p:spPr>
          <a:xfrm rot="16200000" flipV="1">
            <a:off x="3367883" y="4369549"/>
            <a:ext cx="1663795" cy="243839"/>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E1B4673-2BF6-B24D-8888-0634B96F4D58}"/>
              </a:ext>
            </a:extLst>
          </p:cNvPr>
          <p:cNvCxnSpPr>
            <a:cxnSpLocks/>
            <a:stCxn id="20" idx="2"/>
            <a:endCxn id="10" idx="0"/>
          </p:cNvCxnSpPr>
          <p:nvPr/>
        </p:nvCxnSpPr>
        <p:spPr>
          <a:xfrm rot="16200000" flipH="1">
            <a:off x="2651747" y="3653413"/>
            <a:ext cx="1646028" cy="1693876"/>
          </a:xfrm>
          <a:prstGeom prst="bentConnector3">
            <a:avLst>
              <a:gd name="adj1" fmla="val 6004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695151" y="4051715"/>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22" name="Multiply 21">
            <a:extLst>
              <a:ext uri="{FF2B5EF4-FFF2-40B4-BE49-F238E27FC236}">
                <a16:creationId xmlns:a16="http://schemas.microsoft.com/office/drawing/2014/main" id="{E992371F-9853-E44F-81D3-8A5184D96D51}"/>
              </a:ext>
            </a:extLst>
          </p:cNvPr>
          <p:cNvSpPr/>
          <p:nvPr/>
        </p:nvSpPr>
        <p:spPr>
          <a:xfrm>
            <a:off x="4103005" y="3589419"/>
            <a:ext cx="737809" cy="1009915"/>
          </a:xfrm>
          <a:prstGeom prst="mathMultiply">
            <a:avLst>
              <a:gd name="adj1" fmla="val 15045"/>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0" name="TextBox 49">
            <a:extLst>
              <a:ext uri="{FF2B5EF4-FFF2-40B4-BE49-F238E27FC236}">
                <a16:creationId xmlns:a16="http://schemas.microsoft.com/office/drawing/2014/main" id="{17F25CC4-F99A-0343-AF3A-BBB2AE59ECE4}"/>
              </a:ext>
            </a:extLst>
          </p:cNvPr>
          <p:cNvSpPr txBox="1"/>
          <p:nvPr/>
        </p:nvSpPr>
        <p:spPr>
          <a:xfrm>
            <a:off x="245113" y="3756378"/>
            <a:ext cx="809837"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Pending</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8528091-877E-AA47-80C9-A92098FC05E9}"/>
              </a:ext>
            </a:extLst>
          </p:cNvPr>
          <p:cNvCxnSpPr>
            <a:cxnSpLocks/>
            <a:endCxn id="11" idx="0"/>
          </p:cNvCxnSpPr>
          <p:nvPr/>
        </p:nvCxnSpPr>
        <p:spPr>
          <a:xfrm rot="5400000">
            <a:off x="4507918" y="3751008"/>
            <a:ext cx="1631700" cy="151301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6166296" y="4007981"/>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a:off x="417315" y="4297032"/>
            <a:ext cx="478952" cy="478952"/>
          </a:xfrm>
          <a:prstGeom prst="rect">
            <a:avLst/>
          </a:prstGeom>
        </p:spPr>
      </p:pic>
    </p:spTree>
    <p:extLst>
      <p:ext uri="{BB962C8B-B14F-4D97-AF65-F5344CB8AC3E}">
        <p14:creationId xmlns:p14="http://schemas.microsoft.com/office/powerpoint/2010/main" val="88351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B71C-7D96-5F43-8D28-33FFEB6ECBC7}"/>
              </a:ext>
            </a:extLst>
          </p:cNvPr>
          <p:cNvSpPr>
            <a:spLocks noGrp="1"/>
          </p:cNvSpPr>
          <p:nvPr>
            <p:ph type="title"/>
          </p:nvPr>
        </p:nvSpPr>
        <p:spPr/>
        <p:txBody>
          <a:bodyPr/>
          <a:lstStyle/>
          <a:p>
            <a:r>
              <a:rPr lang="en-US"/>
              <a:t>Saga pattern - Choreography</a:t>
            </a:r>
          </a:p>
        </p:txBody>
      </p:sp>
      <p:sp>
        <p:nvSpPr>
          <p:cNvPr id="3" name="Content Placeholder 2">
            <a:extLst>
              <a:ext uri="{FF2B5EF4-FFF2-40B4-BE49-F238E27FC236}">
                <a16:creationId xmlns:a16="http://schemas.microsoft.com/office/drawing/2014/main" id="{AE508337-1A58-DB48-85C5-4619926982EA}"/>
              </a:ext>
            </a:extLst>
          </p:cNvPr>
          <p:cNvSpPr>
            <a:spLocks noGrp="1"/>
          </p:cNvSpPr>
          <p:nvPr>
            <p:ph idx="1"/>
          </p:nvPr>
        </p:nvSpPr>
        <p:spPr>
          <a:xfrm>
            <a:off x="304227" y="1087294"/>
            <a:ext cx="11496189" cy="1152044"/>
          </a:xfrm>
        </p:spPr>
        <p:txBody>
          <a:bodyPr/>
          <a:lstStyle/>
          <a:p>
            <a:pPr marL="0" indent="0">
              <a:buNone/>
            </a:pPr>
            <a:r>
              <a:rPr lang="en-US"/>
              <a:t>Compensation – Order Uncompleted Event to rollback local change</a:t>
            </a:r>
          </a:p>
        </p:txBody>
      </p:sp>
      <p:sp>
        <p:nvSpPr>
          <p:cNvPr id="4" name="Slide Number Placeholder 3">
            <a:extLst>
              <a:ext uri="{FF2B5EF4-FFF2-40B4-BE49-F238E27FC236}">
                <a16:creationId xmlns:a16="http://schemas.microsoft.com/office/drawing/2014/main" id="{0661C994-CB28-6A43-881E-904682C3372A}"/>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22</a:t>
            </a:fld>
            <a:endParaRPr lang="en-US">
              <a:solidFill>
                <a:srgbClr val="5AAAFA"/>
              </a:solidFill>
              <a:latin typeface="Arial"/>
              <a:cs typeface="+mn-cs"/>
            </a:endParaRPr>
          </a:p>
        </p:txBody>
      </p:sp>
      <p:cxnSp>
        <p:nvCxnSpPr>
          <p:cNvPr id="5" name="Elbow Connector 4">
            <a:extLst>
              <a:ext uri="{FF2B5EF4-FFF2-40B4-BE49-F238E27FC236}">
                <a16:creationId xmlns:a16="http://schemas.microsoft.com/office/drawing/2014/main" id="{611E7197-0522-0548-BE7C-005D17FF80AB}"/>
              </a:ext>
            </a:extLst>
          </p:cNvPr>
          <p:cNvCxnSpPr>
            <a:cxnSpLocks/>
            <a:stCxn id="18" idx="3"/>
            <a:endCxn id="7" idx="1"/>
          </p:cNvCxnSpPr>
          <p:nvPr/>
        </p:nvCxnSpPr>
        <p:spPr>
          <a:xfrm>
            <a:off x="1363851" y="3678265"/>
            <a:ext cx="2101831" cy="2010857"/>
          </a:xfrm>
          <a:prstGeom prst="bentConnector3">
            <a:avLst>
              <a:gd name="adj1" fmla="val 575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85133C2-324C-9C4F-9BEB-5EEC888E7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937" y="5031069"/>
            <a:ext cx="552951" cy="386793"/>
          </a:xfrm>
          <a:prstGeom prst="rect">
            <a:avLst/>
          </a:prstGeom>
        </p:spPr>
      </p:pic>
      <p:sp>
        <p:nvSpPr>
          <p:cNvPr id="7" name="Rounded Rectangle 6">
            <a:extLst>
              <a:ext uri="{FF2B5EF4-FFF2-40B4-BE49-F238E27FC236}">
                <a16:creationId xmlns:a16="http://schemas.microsoft.com/office/drawing/2014/main" id="{00650898-5C19-8B4B-ADBB-904EA16A03ED}"/>
              </a:ext>
            </a:extLst>
          </p:cNvPr>
          <p:cNvSpPr/>
          <p:nvPr/>
        </p:nvSpPr>
        <p:spPr bwMode="auto">
          <a:xfrm>
            <a:off x="3465682"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8" name="Rounded Rectangle 7">
            <a:extLst>
              <a:ext uri="{FF2B5EF4-FFF2-40B4-BE49-F238E27FC236}">
                <a16:creationId xmlns:a16="http://schemas.microsoft.com/office/drawing/2014/main" id="{A0F275FA-80EE-AF45-A514-A384C66FB49E}"/>
              </a:ext>
            </a:extLst>
          </p:cNvPr>
          <p:cNvSpPr/>
          <p:nvPr/>
        </p:nvSpPr>
        <p:spPr bwMode="auto">
          <a:xfrm>
            <a:off x="370952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9" name="Rounded Rectangle 8">
            <a:extLst>
              <a:ext uri="{FF2B5EF4-FFF2-40B4-BE49-F238E27FC236}">
                <a16:creationId xmlns:a16="http://schemas.microsoft.com/office/drawing/2014/main" id="{4340C4A0-5A3A-9B47-9499-D126F5068D68}"/>
              </a:ext>
            </a:extLst>
          </p:cNvPr>
          <p:cNvSpPr/>
          <p:nvPr/>
        </p:nvSpPr>
        <p:spPr bwMode="auto">
          <a:xfrm>
            <a:off x="3955081"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0" name="Rounded Rectangle 9">
            <a:extLst>
              <a:ext uri="{FF2B5EF4-FFF2-40B4-BE49-F238E27FC236}">
                <a16:creationId xmlns:a16="http://schemas.microsoft.com/office/drawing/2014/main" id="{7719D2D7-0475-3E44-BDE6-1FADA1EBA637}"/>
              </a:ext>
            </a:extLst>
          </p:cNvPr>
          <p:cNvSpPr/>
          <p:nvPr/>
        </p:nvSpPr>
        <p:spPr bwMode="auto">
          <a:xfrm>
            <a:off x="41989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1" name="Rounded Rectangle 10">
            <a:extLst>
              <a:ext uri="{FF2B5EF4-FFF2-40B4-BE49-F238E27FC236}">
                <a16:creationId xmlns:a16="http://schemas.microsoft.com/office/drawing/2014/main" id="{30CE1C54-8074-8748-9F5E-F35F0B1123CE}"/>
              </a:ext>
            </a:extLst>
          </p:cNvPr>
          <p:cNvSpPr/>
          <p:nvPr/>
        </p:nvSpPr>
        <p:spPr bwMode="auto">
          <a:xfrm>
            <a:off x="4444480"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53E7DEC7-6D3C-434F-B1E3-E27EA8EC51FC}"/>
              </a:ext>
            </a:extLst>
          </p:cNvPr>
          <p:cNvSpPr/>
          <p:nvPr/>
        </p:nvSpPr>
        <p:spPr bwMode="auto">
          <a:xfrm>
            <a:off x="4693518" y="5323365"/>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947B76C8-8D8B-0946-B2C7-CDEA4EA49AEF}"/>
              </a:ext>
            </a:extLst>
          </p:cNvPr>
          <p:cNvSpPr/>
          <p:nvPr/>
        </p:nvSpPr>
        <p:spPr bwMode="auto">
          <a:xfrm>
            <a:off x="493387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B263EC84-4F21-184F-A14A-850E0E0BDC35}"/>
              </a:ext>
            </a:extLst>
          </p:cNvPr>
          <p:cNvSpPr/>
          <p:nvPr/>
        </p:nvSpPr>
        <p:spPr bwMode="auto">
          <a:xfrm>
            <a:off x="5174238" y="5323365"/>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15" name="AutoShape 4">
            <a:extLst>
              <a:ext uri="{FF2B5EF4-FFF2-40B4-BE49-F238E27FC236}">
                <a16:creationId xmlns:a16="http://schemas.microsoft.com/office/drawing/2014/main" id="{DD279258-0574-054A-9826-6334FDF46222}"/>
              </a:ext>
            </a:extLst>
          </p:cNvPr>
          <p:cNvSpPr>
            <a:spLocks noChangeArrowheads="1"/>
          </p:cNvSpPr>
          <p:nvPr/>
        </p:nvSpPr>
        <p:spPr bwMode="auto">
          <a:xfrm>
            <a:off x="2958845" y="5031069"/>
            <a:ext cx="4202204"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16" name="Picture 15">
            <a:extLst>
              <a:ext uri="{FF2B5EF4-FFF2-40B4-BE49-F238E27FC236}">
                <a16:creationId xmlns:a16="http://schemas.microsoft.com/office/drawing/2014/main" id="{4AB99E45-F360-354D-92C5-8C8F855A9546}"/>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86993" y="5746579"/>
            <a:ext cx="959343" cy="504271"/>
          </a:xfrm>
          <a:prstGeom prst="rect">
            <a:avLst/>
          </a:prstGeom>
        </p:spPr>
      </p:pic>
      <p:sp>
        <p:nvSpPr>
          <p:cNvPr id="17" name="TextBox 16">
            <a:extLst>
              <a:ext uri="{FF2B5EF4-FFF2-40B4-BE49-F238E27FC236}">
                <a16:creationId xmlns:a16="http://schemas.microsoft.com/office/drawing/2014/main" id="{7396BC86-B06A-7F49-9292-D4575908ED26}"/>
              </a:ext>
            </a:extLst>
          </p:cNvPr>
          <p:cNvSpPr txBox="1"/>
          <p:nvPr/>
        </p:nvSpPr>
        <p:spPr>
          <a:xfrm>
            <a:off x="3390293" y="5007856"/>
            <a:ext cx="67518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18" name="Rectangle 17">
            <a:extLst>
              <a:ext uri="{FF2B5EF4-FFF2-40B4-BE49-F238E27FC236}">
                <a16:creationId xmlns:a16="http://schemas.microsoft.com/office/drawing/2014/main" id="{8E1D9CF4-3948-4143-B15B-C2EC17E2B453}"/>
              </a:ext>
            </a:extLst>
          </p:cNvPr>
          <p:cNvSpPr/>
          <p:nvPr/>
        </p:nvSpPr>
        <p:spPr>
          <a:xfrm>
            <a:off x="391585" y="2239338"/>
            <a:ext cx="1302897" cy="1438927"/>
          </a:xfrm>
          <a:custGeom>
            <a:avLst/>
            <a:gdLst>
              <a:gd name="connsiteX0" fmla="*/ 0 w 977173"/>
              <a:gd name="connsiteY0" fmla="*/ 0 h 1078500"/>
              <a:gd name="connsiteX1" fmla="*/ 977173 w 977173"/>
              <a:gd name="connsiteY1" fmla="*/ 0 h 1078500"/>
              <a:gd name="connsiteX2" fmla="*/ 977173 w 977173"/>
              <a:gd name="connsiteY2" fmla="*/ 1078500 h 1078500"/>
              <a:gd name="connsiteX3" fmla="*/ 0 w 977173"/>
              <a:gd name="connsiteY3" fmla="*/ 1078500 h 1078500"/>
              <a:gd name="connsiteX4" fmla="*/ 0 w 977173"/>
              <a:gd name="connsiteY4" fmla="*/ 0 h 1078500"/>
              <a:gd name="connsiteX0" fmla="*/ 0 w 977173"/>
              <a:gd name="connsiteY0" fmla="*/ 0 h 1079195"/>
              <a:gd name="connsiteX1" fmla="*/ 977173 w 977173"/>
              <a:gd name="connsiteY1" fmla="*/ 0 h 1079195"/>
              <a:gd name="connsiteX2" fmla="*/ 977173 w 977173"/>
              <a:gd name="connsiteY2" fmla="*/ 1078500 h 1079195"/>
              <a:gd name="connsiteX3" fmla="*/ 729200 w 977173"/>
              <a:gd name="connsiteY3" fmla="*/ 1079195 h 1079195"/>
              <a:gd name="connsiteX4" fmla="*/ 0 w 977173"/>
              <a:gd name="connsiteY4" fmla="*/ 1078500 h 1079195"/>
              <a:gd name="connsiteX5" fmla="*/ 0 w 977173"/>
              <a:gd name="connsiteY5" fmla="*/ 0 h 10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73" h="1079195">
                <a:moveTo>
                  <a:pt x="0" y="0"/>
                </a:moveTo>
                <a:lnTo>
                  <a:pt x="977173" y="0"/>
                </a:lnTo>
                <a:lnTo>
                  <a:pt x="977173" y="1078500"/>
                </a:lnTo>
                <a:lnTo>
                  <a:pt x="729200" y="1079195"/>
                </a:lnTo>
                <a:lnTo>
                  <a:pt x="0" y="10785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333">
                <a:solidFill>
                  <a:prstClr val="white"/>
                </a:solidFill>
                <a:latin typeface="Arial"/>
              </a:rPr>
              <a:t>Order MS</a:t>
            </a:r>
          </a:p>
        </p:txBody>
      </p:sp>
      <p:sp>
        <p:nvSpPr>
          <p:cNvPr id="19" name="Rectangle 18">
            <a:extLst>
              <a:ext uri="{FF2B5EF4-FFF2-40B4-BE49-F238E27FC236}">
                <a16:creationId xmlns:a16="http://schemas.microsoft.com/office/drawing/2014/main" id="{E29812F8-1D3E-3643-A008-587C5F14DB97}"/>
              </a:ext>
            </a:extLst>
          </p:cNvPr>
          <p:cNvSpPr/>
          <p:nvPr/>
        </p:nvSpPr>
        <p:spPr>
          <a:xfrm>
            <a:off x="3487944" y="2221571"/>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Container MS</a:t>
            </a:r>
          </a:p>
        </p:txBody>
      </p:sp>
      <p:sp>
        <p:nvSpPr>
          <p:cNvPr id="20" name="Rectangle 19">
            <a:extLst>
              <a:ext uri="{FF2B5EF4-FFF2-40B4-BE49-F238E27FC236}">
                <a16:creationId xmlns:a16="http://schemas.microsoft.com/office/drawing/2014/main" id="{6D0EF80B-1A73-4346-9499-2600D3D56575}"/>
              </a:ext>
            </a:extLst>
          </p:cNvPr>
          <p:cNvSpPr/>
          <p:nvPr/>
        </p:nvSpPr>
        <p:spPr>
          <a:xfrm>
            <a:off x="2037907" y="2239337"/>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23" name="Can 22">
            <a:extLst>
              <a:ext uri="{FF2B5EF4-FFF2-40B4-BE49-F238E27FC236}">
                <a16:creationId xmlns:a16="http://schemas.microsoft.com/office/drawing/2014/main" id="{1EBDD757-2E64-8041-BCC8-FD3D44CC3221}"/>
              </a:ext>
            </a:extLst>
          </p:cNvPr>
          <p:cNvSpPr/>
          <p:nvPr/>
        </p:nvSpPr>
        <p:spPr>
          <a:xfrm>
            <a:off x="304226" y="3572918"/>
            <a:ext cx="1082569" cy="610173"/>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24" name="Elbow Connector 23">
            <a:extLst>
              <a:ext uri="{FF2B5EF4-FFF2-40B4-BE49-F238E27FC236}">
                <a16:creationId xmlns:a16="http://schemas.microsoft.com/office/drawing/2014/main" id="{0494A840-65E2-F847-992A-87007FA2EB2D}"/>
              </a:ext>
            </a:extLst>
          </p:cNvPr>
          <p:cNvCxnSpPr>
            <a:cxnSpLocks/>
            <a:stCxn id="9" idx="0"/>
            <a:endCxn id="20" idx="2"/>
          </p:cNvCxnSpPr>
          <p:nvPr/>
        </p:nvCxnSpPr>
        <p:spPr>
          <a:xfrm rot="16200000" flipV="1">
            <a:off x="2529830" y="3775333"/>
            <a:ext cx="1646028" cy="1450039"/>
          </a:xfrm>
          <a:prstGeom prst="bentConnector3">
            <a:avLst>
              <a:gd name="adj1" fmla="val 31169"/>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045DE65-2213-EB42-8052-FC4D766A2C71}"/>
              </a:ext>
            </a:extLst>
          </p:cNvPr>
          <p:cNvCxnSpPr>
            <a:cxnSpLocks/>
            <a:stCxn id="9" idx="0"/>
            <a:endCxn id="19" idx="2"/>
          </p:cNvCxnSpPr>
          <p:nvPr/>
        </p:nvCxnSpPr>
        <p:spPr>
          <a:xfrm rot="16200000" flipV="1">
            <a:off x="3245964" y="4491467"/>
            <a:ext cx="1663794" cy="2"/>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261DE2A-1500-BD4E-AB9C-C25AF508ACDA}"/>
              </a:ext>
            </a:extLst>
          </p:cNvPr>
          <p:cNvSpPr txBox="1"/>
          <p:nvPr/>
        </p:nvSpPr>
        <p:spPr>
          <a:xfrm>
            <a:off x="1186603" y="4212605"/>
            <a:ext cx="614284" cy="369332"/>
          </a:xfrm>
          <a:prstGeom prst="rect">
            <a:avLst/>
          </a:prstGeom>
          <a:noFill/>
        </p:spPr>
        <p:txBody>
          <a:bodyPr wrap="square" rtlCol="0">
            <a:spAutoFit/>
          </a:bodyPr>
          <a:lstStyle/>
          <a:p>
            <a:pPr defTabSz="914377" eaLnBrk="1" fontAlgn="auto" hangingPunct="1">
              <a:spcBef>
                <a:spcPts val="0"/>
              </a:spcBef>
              <a:spcAft>
                <a:spcPts val="0"/>
              </a:spcAft>
            </a:pPr>
            <a:r>
              <a:rPr lang="en-US">
                <a:solidFill>
                  <a:prstClr val="black"/>
                </a:solidFill>
                <a:latin typeface="Arial"/>
                <a:cs typeface="+mn-cs"/>
              </a:rPr>
              <a:t>1</a:t>
            </a:r>
          </a:p>
        </p:txBody>
      </p:sp>
      <p:sp>
        <p:nvSpPr>
          <p:cNvPr id="59" name="TextBox 58">
            <a:extLst>
              <a:ext uri="{FF2B5EF4-FFF2-40B4-BE49-F238E27FC236}">
                <a16:creationId xmlns:a16="http://schemas.microsoft.com/office/drawing/2014/main" id="{A7DE388A-7E2F-2B42-8E46-8C7EFBF8B2F6}"/>
              </a:ext>
            </a:extLst>
          </p:cNvPr>
          <p:cNvSpPr txBox="1"/>
          <p:nvPr/>
        </p:nvSpPr>
        <p:spPr>
          <a:xfrm>
            <a:off x="2186930"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2</a:t>
            </a:r>
          </a:p>
        </p:txBody>
      </p:sp>
      <p:sp>
        <p:nvSpPr>
          <p:cNvPr id="50" name="TextBox 49">
            <a:extLst>
              <a:ext uri="{FF2B5EF4-FFF2-40B4-BE49-F238E27FC236}">
                <a16:creationId xmlns:a16="http://schemas.microsoft.com/office/drawing/2014/main" id="{17F25CC4-F99A-0343-AF3A-BBB2AE59ECE4}"/>
              </a:ext>
            </a:extLst>
          </p:cNvPr>
          <p:cNvSpPr txBox="1"/>
          <p:nvPr/>
        </p:nvSpPr>
        <p:spPr>
          <a:xfrm>
            <a:off x="280971" y="3756378"/>
            <a:ext cx="1189749" cy="297454"/>
          </a:xfrm>
          <a:prstGeom prst="rect">
            <a:avLst/>
          </a:prstGeom>
          <a:no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Uncompleted</a:t>
            </a:r>
          </a:p>
        </p:txBody>
      </p:sp>
      <p:sp>
        <p:nvSpPr>
          <p:cNvPr id="32" name="Rectangle 31">
            <a:extLst>
              <a:ext uri="{FF2B5EF4-FFF2-40B4-BE49-F238E27FC236}">
                <a16:creationId xmlns:a16="http://schemas.microsoft.com/office/drawing/2014/main" id="{19585B91-1D51-3040-9DD4-D4947279B9BB}"/>
              </a:ext>
            </a:extLst>
          </p:cNvPr>
          <p:cNvSpPr/>
          <p:nvPr/>
        </p:nvSpPr>
        <p:spPr>
          <a:xfrm>
            <a:off x="5100669" y="2230452"/>
            <a:ext cx="1179832" cy="143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cxnSp>
        <p:nvCxnSpPr>
          <p:cNvPr id="34" name="Elbow Connector 33">
            <a:extLst>
              <a:ext uri="{FF2B5EF4-FFF2-40B4-BE49-F238E27FC236}">
                <a16:creationId xmlns:a16="http://schemas.microsoft.com/office/drawing/2014/main" id="{6BCA4665-96F1-814D-9CB2-894D1FB369D1}"/>
              </a:ext>
            </a:extLst>
          </p:cNvPr>
          <p:cNvCxnSpPr>
            <a:cxnSpLocks/>
          </p:cNvCxnSpPr>
          <p:nvPr/>
        </p:nvCxnSpPr>
        <p:spPr>
          <a:xfrm rot="5400000" flipH="1" flipV="1">
            <a:off x="4056768" y="3689549"/>
            <a:ext cx="1654913" cy="1612724"/>
          </a:xfrm>
          <a:prstGeom prst="bentConnector3">
            <a:avLst>
              <a:gd name="adj1" fmla="val 50000"/>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68489EF-B0E7-7346-885E-F60EBEB03409}"/>
              </a:ext>
            </a:extLst>
          </p:cNvPr>
          <p:cNvSpPr txBox="1"/>
          <p:nvPr/>
        </p:nvSpPr>
        <p:spPr>
          <a:xfrm>
            <a:off x="5185384"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4</a:t>
            </a:r>
          </a:p>
        </p:txBody>
      </p:sp>
      <p:pic>
        <p:nvPicPr>
          <p:cNvPr id="26" name="Picture 25">
            <a:extLst>
              <a:ext uri="{FF2B5EF4-FFF2-40B4-BE49-F238E27FC236}">
                <a16:creationId xmlns:a16="http://schemas.microsoft.com/office/drawing/2014/main" id="{0271E896-11A7-D543-8985-CB8E8B283834}"/>
              </a:ext>
            </a:extLst>
          </p:cNvPr>
          <p:cNvPicPr>
            <a:picLocks noChangeAspect="1"/>
          </p:cNvPicPr>
          <p:nvPr/>
        </p:nvPicPr>
        <p:blipFill>
          <a:blip r:embed="rId6"/>
          <a:stretch>
            <a:fillRect/>
          </a:stretch>
        </p:blipFill>
        <p:spPr>
          <a:xfrm rot="10800000">
            <a:off x="417315" y="4297032"/>
            <a:ext cx="478952" cy="478952"/>
          </a:xfrm>
          <a:prstGeom prst="rect">
            <a:avLst/>
          </a:prstGeom>
        </p:spPr>
      </p:pic>
      <p:sp>
        <p:nvSpPr>
          <p:cNvPr id="21" name="TextBox 20">
            <a:extLst>
              <a:ext uri="{FF2B5EF4-FFF2-40B4-BE49-F238E27FC236}">
                <a16:creationId xmlns:a16="http://schemas.microsoft.com/office/drawing/2014/main" id="{A973DAE0-17D2-6B49-98DC-D700AEAFD163}"/>
              </a:ext>
            </a:extLst>
          </p:cNvPr>
          <p:cNvSpPr txBox="1"/>
          <p:nvPr/>
        </p:nvSpPr>
        <p:spPr>
          <a:xfrm>
            <a:off x="930184" y="5657652"/>
            <a:ext cx="1696298" cy="307777"/>
          </a:xfrm>
          <a:prstGeom prst="rect">
            <a:avLst/>
          </a:prstGeom>
          <a:noFill/>
        </p:spPr>
        <p:txBody>
          <a:bodyPr wrap="none" rtlCol="0">
            <a:spAutoFit/>
          </a:bodyPr>
          <a:lstStyle/>
          <a:p>
            <a:pPr defTabSz="914377" eaLnBrk="1" fontAlgn="auto" hangingPunct="1">
              <a:spcBef>
                <a:spcPts val="0"/>
              </a:spcBef>
              <a:spcAft>
                <a:spcPts val="0"/>
              </a:spcAft>
            </a:pPr>
            <a:r>
              <a:rPr lang="en-US" sz="1400">
                <a:solidFill>
                  <a:prstClr val="black"/>
                </a:solidFill>
                <a:latin typeface="Arial"/>
                <a:cs typeface="+mn-cs"/>
              </a:rPr>
              <a:t>OrderUncompleted</a:t>
            </a:r>
          </a:p>
        </p:txBody>
      </p:sp>
      <p:sp>
        <p:nvSpPr>
          <p:cNvPr id="37" name="TextBox 36">
            <a:extLst>
              <a:ext uri="{FF2B5EF4-FFF2-40B4-BE49-F238E27FC236}">
                <a16:creationId xmlns:a16="http://schemas.microsoft.com/office/drawing/2014/main" id="{53728999-DF38-E941-8160-4406E019B740}"/>
              </a:ext>
            </a:extLst>
          </p:cNvPr>
          <p:cNvSpPr txBox="1"/>
          <p:nvPr/>
        </p:nvSpPr>
        <p:spPr>
          <a:xfrm>
            <a:off x="3608126" y="3624384"/>
            <a:ext cx="312906" cy="369332"/>
          </a:xfrm>
          <a:prstGeom prst="rect">
            <a:avLst/>
          </a:prstGeom>
          <a:noFill/>
        </p:spPr>
        <p:txBody>
          <a:bodyPr wrap="none" rtlCol="0">
            <a:spAutoFit/>
          </a:bodyPr>
          <a:lstStyle/>
          <a:p>
            <a:pPr defTabSz="914377" eaLnBrk="1" fontAlgn="auto" hangingPunct="1">
              <a:spcBef>
                <a:spcPts val="0"/>
              </a:spcBef>
              <a:spcAft>
                <a:spcPts val="0"/>
              </a:spcAft>
            </a:pPr>
            <a:r>
              <a:rPr lang="en-US">
                <a:solidFill>
                  <a:prstClr val="black"/>
                </a:solidFill>
                <a:latin typeface="Arial"/>
                <a:cs typeface="+mn-cs"/>
              </a:rPr>
              <a:t>3</a:t>
            </a:r>
          </a:p>
        </p:txBody>
      </p:sp>
      <p:sp>
        <p:nvSpPr>
          <p:cNvPr id="35" name="Can 34">
            <a:extLst>
              <a:ext uri="{FF2B5EF4-FFF2-40B4-BE49-F238E27FC236}">
                <a16:creationId xmlns:a16="http://schemas.microsoft.com/office/drawing/2014/main" id="{EEBEF812-CDD0-BE47-8FE5-9ADB2CD1583E}"/>
              </a:ext>
            </a:extLst>
          </p:cNvPr>
          <p:cNvSpPr/>
          <p:nvPr/>
        </p:nvSpPr>
        <p:spPr>
          <a:xfrm>
            <a:off x="1939628"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8" name="Can 37">
            <a:extLst>
              <a:ext uri="{FF2B5EF4-FFF2-40B4-BE49-F238E27FC236}">
                <a16:creationId xmlns:a16="http://schemas.microsoft.com/office/drawing/2014/main" id="{CF8E570D-D4EF-BC4A-9BA1-E3D7F3739B81}"/>
              </a:ext>
            </a:extLst>
          </p:cNvPr>
          <p:cNvSpPr/>
          <p:nvPr/>
        </p:nvSpPr>
        <p:spPr>
          <a:xfrm>
            <a:off x="3366190"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
        <p:nvSpPr>
          <p:cNvPr id="39" name="Can 38">
            <a:extLst>
              <a:ext uri="{FF2B5EF4-FFF2-40B4-BE49-F238E27FC236}">
                <a16:creationId xmlns:a16="http://schemas.microsoft.com/office/drawing/2014/main" id="{D0E4DA5A-C935-2849-9A2A-973844EEC60A}"/>
              </a:ext>
            </a:extLst>
          </p:cNvPr>
          <p:cNvSpPr/>
          <p:nvPr/>
        </p:nvSpPr>
        <p:spPr>
          <a:xfrm>
            <a:off x="4955144" y="3533751"/>
            <a:ext cx="292934" cy="395561"/>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cxnSp>
        <p:nvCxnSpPr>
          <p:cNvPr id="40" name="Elbow Connector 39">
            <a:extLst>
              <a:ext uri="{FF2B5EF4-FFF2-40B4-BE49-F238E27FC236}">
                <a16:creationId xmlns:a16="http://schemas.microsoft.com/office/drawing/2014/main" id="{C992E843-3D03-5247-88CD-A11E60BA5898}"/>
              </a:ext>
            </a:extLst>
          </p:cNvPr>
          <p:cNvCxnSpPr>
            <a:cxnSpLocks/>
            <a:endCxn id="12" idx="0"/>
          </p:cNvCxnSpPr>
          <p:nvPr/>
        </p:nvCxnSpPr>
        <p:spPr>
          <a:xfrm rot="5400000">
            <a:off x="4632437" y="3875527"/>
            <a:ext cx="1631700" cy="126397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19A20D2A-E819-6D49-B049-BFBB2E9B842C}"/>
              </a:ext>
            </a:extLst>
          </p:cNvPr>
          <p:cNvCxnSpPr>
            <a:cxnSpLocks/>
            <a:endCxn id="10" idx="0"/>
          </p:cNvCxnSpPr>
          <p:nvPr/>
        </p:nvCxnSpPr>
        <p:spPr>
          <a:xfrm rot="16200000" flipH="1">
            <a:off x="2824424" y="3826090"/>
            <a:ext cx="1631698" cy="1362852"/>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06AC2E34-8055-2442-BE4F-39E16083331C}"/>
              </a:ext>
            </a:extLst>
          </p:cNvPr>
          <p:cNvCxnSpPr>
            <a:cxnSpLocks/>
            <a:endCxn id="11" idx="0"/>
          </p:cNvCxnSpPr>
          <p:nvPr/>
        </p:nvCxnSpPr>
        <p:spPr>
          <a:xfrm rot="16200000" flipH="1">
            <a:off x="3612583" y="4368687"/>
            <a:ext cx="1663794" cy="24556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59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864F-2CF1-9649-9D5E-C94199780EE6}"/>
              </a:ext>
            </a:extLst>
          </p:cNvPr>
          <p:cNvSpPr>
            <a:spLocks noGrp="1"/>
          </p:cNvSpPr>
          <p:nvPr>
            <p:ph type="title"/>
          </p:nvPr>
        </p:nvSpPr>
        <p:spPr/>
        <p:txBody>
          <a:bodyPr/>
          <a:lstStyle/>
          <a:p>
            <a:r>
              <a:rPr lang="en-US"/>
              <a:t>Saga pattern - Orchestration</a:t>
            </a:r>
          </a:p>
        </p:txBody>
      </p:sp>
      <p:sp>
        <p:nvSpPr>
          <p:cNvPr id="3" name="Content Placeholder 2">
            <a:extLst>
              <a:ext uri="{FF2B5EF4-FFF2-40B4-BE49-F238E27FC236}">
                <a16:creationId xmlns:a16="http://schemas.microsoft.com/office/drawing/2014/main" id="{3D883580-AAAF-B94D-B6E1-A16AF94199F7}"/>
              </a:ext>
            </a:extLst>
          </p:cNvPr>
          <p:cNvSpPr>
            <a:spLocks noGrp="1"/>
          </p:cNvSpPr>
          <p:nvPr>
            <p:ph idx="1"/>
          </p:nvPr>
        </p:nvSpPr>
        <p:spPr>
          <a:xfrm>
            <a:off x="296417" y="801719"/>
            <a:ext cx="11087016" cy="1096837"/>
          </a:xfrm>
        </p:spPr>
        <p:txBody>
          <a:bodyPr/>
          <a:lstStyle/>
          <a:p>
            <a:pPr marL="0" indent="0">
              <a:buNone/>
            </a:pPr>
            <a:r>
              <a:rPr lang="en-US" sz="2400"/>
              <a:t>One service is responsible to drive each participant on what to do and when.</a:t>
            </a:r>
          </a:p>
        </p:txBody>
      </p:sp>
      <p:sp>
        <p:nvSpPr>
          <p:cNvPr id="4" name="Slide Number Placeholder 3">
            <a:extLst>
              <a:ext uri="{FF2B5EF4-FFF2-40B4-BE49-F238E27FC236}">
                <a16:creationId xmlns:a16="http://schemas.microsoft.com/office/drawing/2014/main" id="{29B2314B-EAC9-C747-9C61-DBB3DFB71D17}"/>
              </a:ext>
            </a:extLst>
          </p:cNvPr>
          <p:cNvSpPr>
            <a:spLocks noGrp="1"/>
          </p:cNvSpPr>
          <p:nvPr>
            <p:ph type="sldNum" sz="quarter" idx="10"/>
          </p:nvPr>
        </p:nvSpPr>
        <p:spPr/>
        <p:txBody>
          <a:bodyPr/>
          <a:lstStyle/>
          <a:p>
            <a:pPr defTabSz="914377" fontAlgn="auto">
              <a:spcBef>
                <a:spcPts val="0"/>
              </a:spcBef>
              <a:spcAft>
                <a:spcPts val="0"/>
              </a:spcAft>
            </a:pPr>
            <a:fld id="{2F63A97E-D605-DC42-8452-C14CD1FA87FA}" type="slidenum">
              <a:rPr lang="en-US">
                <a:solidFill>
                  <a:srgbClr val="5AAAFA"/>
                </a:solidFill>
                <a:latin typeface="Arial"/>
                <a:cs typeface="+mn-cs"/>
              </a:rPr>
              <a:pPr defTabSz="914377" fontAlgn="auto">
                <a:spcBef>
                  <a:spcPts val="0"/>
                </a:spcBef>
                <a:spcAft>
                  <a:spcPts val="0"/>
                </a:spcAft>
              </a:pPr>
              <a:t>23</a:t>
            </a:fld>
            <a:endParaRPr lang="en-US">
              <a:solidFill>
                <a:srgbClr val="5AAAFA"/>
              </a:solidFill>
              <a:latin typeface="Arial"/>
              <a:cs typeface="+mn-cs"/>
            </a:endParaRPr>
          </a:p>
        </p:txBody>
      </p:sp>
      <p:sp>
        <p:nvSpPr>
          <p:cNvPr id="6" name="Rectangle 5">
            <a:extLst>
              <a:ext uri="{FF2B5EF4-FFF2-40B4-BE49-F238E27FC236}">
                <a16:creationId xmlns:a16="http://schemas.microsoft.com/office/drawing/2014/main" id="{ACF9465C-BA12-234B-B756-2168D2A46067}"/>
              </a:ext>
            </a:extLst>
          </p:cNvPr>
          <p:cNvSpPr/>
          <p:nvPr/>
        </p:nvSpPr>
        <p:spPr>
          <a:xfrm>
            <a:off x="8457376" y="1692967"/>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Reefer Mgt MS</a:t>
            </a:r>
          </a:p>
        </p:txBody>
      </p:sp>
      <p:sp>
        <p:nvSpPr>
          <p:cNvPr id="7" name="Rectangle 6">
            <a:extLst>
              <a:ext uri="{FF2B5EF4-FFF2-40B4-BE49-F238E27FC236}">
                <a16:creationId xmlns:a16="http://schemas.microsoft.com/office/drawing/2014/main" id="{FE2C6531-1804-AB42-B530-A4F6F0FE30E3}"/>
              </a:ext>
            </a:extLst>
          </p:cNvPr>
          <p:cNvSpPr/>
          <p:nvPr/>
        </p:nvSpPr>
        <p:spPr>
          <a:xfrm>
            <a:off x="7007339" y="1710733"/>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Voyage MS</a:t>
            </a:r>
          </a:p>
        </p:txBody>
      </p:sp>
      <p:sp>
        <p:nvSpPr>
          <p:cNvPr id="11" name="Rounded Rectangle 10">
            <a:extLst>
              <a:ext uri="{FF2B5EF4-FFF2-40B4-BE49-F238E27FC236}">
                <a16:creationId xmlns:a16="http://schemas.microsoft.com/office/drawing/2014/main" id="{4ED98A84-7B2E-4141-A8D4-355064967E65}"/>
              </a:ext>
            </a:extLst>
          </p:cNvPr>
          <p:cNvSpPr/>
          <p:nvPr/>
        </p:nvSpPr>
        <p:spPr bwMode="auto">
          <a:xfrm>
            <a:off x="3945904"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12" name="Rounded Rectangle 11">
            <a:extLst>
              <a:ext uri="{FF2B5EF4-FFF2-40B4-BE49-F238E27FC236}">
                <a16:creationId xmlns:a16="http://schemas.microsoft.com/office/drawing/2014/main" id="{257DB066-D581-3748-97C8-A667158270F8}"/>
              </a:ext>
            </a:extLst>
          </p:cNvPr>
          <p:cNvSpPr/>
          <p:nvPr/>
        </p:nvSpPr>
        <p:spPr bwMode="auto">
          <a:xfrm>
            <a:off x="418974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13" name="Rounded Rectangle 12">
            <a:extLst>
              <a:ext uri="{FF2B5EF4-FFF2-40B4-BE49-F238E27FC236}">
                <a16:creationId xmlns:a16="http://schemas.microsoft.com/office/drawing/2014/main" id="{F2C78004-9976-1F4B-BA9D-DEE8B59411E5}"/>
              </a:ext>
            </a:extLst>
          </p:cNvPr>
          <p:cNvSpPr/>
          <p:nvPr/>
        </p:nvSpPr>
        <p:spPr bwMode="auto">
          <a:xfrm>
            <a:off x="4435302"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14" name="Rounded Rectangle 13">
            <a:extLst>
              <a:ext uri="{FF2B5EF4-FFF2-40B4-BE49-F238E27FC236}">
                <a16:creationId xmlns:a16="http://schemas.microsoft.com/office/drawing/2014/main" id="{6ACA7FE9-8FBC-F94A-800B-E6A429265131}"/>
              </a:ext>
            </a:extLst>
          </p:cNvPr>
          <p:cNvSpPr/>
          <p:nvPr/>
        </p:nvSpPr>
        <p:spPr bwMode="auto">
          <a:xfrm>
            <a:off x="46791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15" name="Rounded Rectangle 14">
            <a:extLst>
              <a:ext uri="{FF2B5EF4-FFF2-40B4-BE49-F238E27FC236}">
                <a16:creationId xmlns:a16="http://schemas.microsoft.com/office/drawing/2014/main" id="{FA5EF8BD-67B3-3B47-B893-7162AA4471D7}"/>
              </a:ext>
            </a:extLst>
          </p:cNvPr>
          <p:cNvSpPr/>
          <p:nvPr/>
        </p:nvSpPr>
        <p:spPr bwMode="auto">
          <a:xfrm>
            <a:off x="4924701"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16" name="Rounded Rectangle 15">
            <a:extLst>
              <a:ext uri="{FF2B5EF4-FFF2-40B4-BE49-F238E27FC236}">
                <a16:creationId xmlns:a16="http://schemas.microsoft.com/office/drawing/2014/main" id="{82DA842C-798E-314D-B01C-64FA02A6C95F}"/>
              </a:ext>
            </a:extLst>
          </p:cNvPr>
          <p:cNvSpPr/>
          <p:nvPr/>
        </p:nvSpPr>
        <p:spPr bwMode="auto">
          <a:xfrm>
            <a:off x="5173740" y="2197887"/>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19" name="AutoShape 4">
            <a:extLst>
              <a:ext uri="{FF2B5EF4-FFF2-40B4-BE49-F238E27FC236}">
                <a16:creationId xmlns:a16="http://schemas.microsoft.com/office/drawing/2014/main" id="{03614E72-6723-8C4B-962B-512DB721FAB3}"/>
              </a:ext>
            </a:extLst>
          </p:cNvPr>
          <p:cNvSpPr>
            <a:spLocks noChangeArrowheads="1"/>
          </p:cNvSpPr>
          <p:nvPr/>
        </p:nvSpPr>
        <p:spPr bwMode="auto">
          <a:xfrm>
            <a:off x="3800792" y="1682252"/>
            <a:ext cx="2155219" cy="4548363"/>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defTabSz="914377" eaLnBrk="1" fontAlgn="auto" hangingPunct="1">
              <a:spcBef>
                <a:spcPts val="0"/>
              </a:spcBef>
              <a:spcAft>
                <a:spcPts val="0"/>
              </a:spcAft>
              <a:defRPr/>
            </a:pPr>
            <a:endParaRPr lang="en-US" sz="1333">
              <a:solidFill>
                <a:prstClr val="black"/>
              </a:solidFill>
              <a:latin typeface="Arial"/>
              <a:cs typeface="+mn-cs"/>
            </a:endParaRPr>
          </a:p>
        </p:txBody>
      </p:sp>
      <p:pic>
        <p:nvPicPr>
          <p:cNvPr id="20" name="Picture 19">
            <a:extLst>
              <a:ext uri="{FF2B5EF4-FFF2-40B4-BE49-F238E27FC236}">
                <a16:creationId xmlns:a16="http://schemas.microsoft.com/office/drawing/2014/main" id="{B146472A-E064-4C4C-88BF-C6ED7DBFE81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507527" y="5978479"/>
            <a:ext cx="959343" cy="504271"/>
          </a:xfrm>
          <a:prstGeom prst="rect">
            <a:avLst/>
          </a:prstGeom>
        </p:spPr>
      </p:pic>
      <p:sp>
        <p:nvSpPr>
          <p:cNvPr id="21" name="TextBox 20">
            <a:extLst>
              <a:ext uri="{FF2B5EF4-FFF2-40B4-BE49-F238E27FC236}">
                <a16:creationId xmlns:a16="http://schemas.microsoft.com/office/drawing/2014/main" id="{45D5FDBE-040C-7D48-B56E-767121EA1A1B}"/>
              </a:ext>
            </a:extLst>
          </p:cNvPr>
          <p:cNvSpPr txBox="1"/>
          <p:nvPr/>
        </p:nvSpPr>
        <p:spPr>
          <a:xfrm>
            <a:off x="3847834" y="1914589"/>
            <a:ext cx="165628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Voyage commands</a:t>
            </a:r>
          </a:p>
        </p:txBody>
      </p:sp>
      <p:sp>
        <p:nvSpPr>
          <p:cNvPr id="22" name="Rounded Rectangle 21">
            <a:extLst>
              <a:ext uri="{FF2B5EF4-FFF2-40B4-BE49-F238E27FC236}">
                <a16:creationId xmlns:a16="http://schemas.microsoft.com/office/drawing/2014/main" id="{9CBC4D14-F411-384D-A1AF-5C1F12EA1BF8}"/>
              </a:ext>
            </a:extLst>
          </p:cNvPr>
          <p:cNvSpPr/>
          <p:nvPr/>
        </p:nvSpPr>
        <p:spPr bwMode="auto">
          <a:xfrm>
            <a:off x="3920298"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23" name="Rounded Rectangle 22">
            <a:extLst>
              <a:ext uri="{FF2B5EF4-FFF2-40B4-BE49-F238E27FC236}">
                <a16:creationId xmlns:a16="http://schemas.microsoft.com/office/drawing/2014/main" id="{9B030E9A-6EA4-0F4D-8F49-B423B624F4C5}"/>
              </a:ext>
            </a:extLst>
          </p:cNvPr>
          <p:cNvSpPr/>
          <p:nvPr/>
        </p:nvSpPr>
        <p:spPr bwMode="auto">
          <a:xfrm>
            <a:off x="416413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24" name="Rounded Rectangle 23">
            <a:extLst>
              <a:ext uri="{FF2B5EF4-FFF2-40B4-BE49-F238E27FC236}">
                <a16:creationId xmlns:a16="http://schemas.microsoft.com/office/drawing/2014/main" id="{19C15E0B-6679-3F41-A72B-1DAC823A4A3E}"/>
              </a:ext>
            </a:extLst>
          </p:cNvPr>
          <p:cNvSpPr/>
          <p:nvPr/>
        </p:nvSpPr>
        <p:spPr bwMode="auto">
          <a:xfrm>
            <a:off x="4409697"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25" name="Rounded Rectangle 24">
            <a:extLst>
              <a:ext uri="{FF2B5EF4-FFF2-40B4-BE49-F238E27FC236}">
                <a16:creationId xmlns:a16="http://schemas.microsoft.com/office/drawing/2014/main" id="{933CBA29-1473-974F-94DC-3871B795D706}"/>
              </a:ext>
            </a:extLst>
          </p:cNvPr>
          <p:cNvSpPr/>
          <p:nvPr/>
        </p:nvSpPr>
        <p:spPr bwMode="auto">
          <a:xfrm>
            <a:off x="46535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26" name="Rounded Rectangle 25">
            <a:extLst>
              <a:ext uri="{FF2B5EF4-FFF2-40B4-BE49-F238E27FC236}">
                <a16:creationId xmlns:a16="http://schemas.microsoft.com/office/drawing/2014/main" id="{98F2481A-24E4-094D-94E2-DEFF196E69DF}"/>
              </a:ext>
            </a:extLst>
          </p:cNvPr>
          <p:cNvSpPr/>
          <p:nvPr/>
        </p:nvSpPr>
        <p:spPr bwMode="auto">
          <a:xfrm>
            <a:off x="4899096"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sp>
        <p:nvSpPr>
          <p:cNvPr id="27" name="Rounded Rectangle 26">
            <a:extLst>
              <a:ext uri="{FF2B5EF4-FFF2-40B4-BE49-F238E27FC236}">
                <a16:creationId xmlns:a16="http://schemas.microsoft.com/office/drawing/2014/main" id="{16997D24-AA5D-0147-B3B5-13D45D124E5E}"/>
              </a:ext>
            </a:extLst>
          </p:cNvPr>
          <p:cNvSpPr/>
          <p:nvPr/>
        </p:nvSpPr>
        <p:spPr bwMode="auto">
          <a:xfrm>
            <a:off x="5148134" y="5156101"/>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5</a:t>
            </a:r>
            <a:endParaRPr lang="en-US" sz="667">
              <a:solidFill>
                <a:prstClr val="white"/>
              </a:solidFill>
              <a:latin typeface="Arial"/>
            </a:endParaRPr>
          </a:p>
        </p:txBody>
      </p:sp>
      <p:sp>
        <p:nvSpPr>
          <p:cNvPr id="28" name="Rounded Rectangle 27">
            <a:extLst>
              <a:ext uri="{FF2B5EF4-FFF2-40B4-BE49-F238E27FC236}">
                <a16:creationId xmlns:a16="http://schemas.microsoft.com/office/drawing/2014/main" id="{6AD84432-5990-6741-B17E-EE1076A8E2B1}"/>
              </a:ext>
            </a:extLst>
          </p:cNvPr>
          <p:cNvSpPr/>
          <p:nvPr/>
        </p:nvSpPr>
        <p:spPr bwMode="auto">
          <a:xfrm>
            <a:off x="538849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6</a:t>
            </a:r>
            <a:endParaRPr lang="en-US" sz="667">
              <a:solidFill>
                <a:prstClr val="white"/>
              </a:solidFill>
              <a:latin typeface="Arial"/>
            </a:endParaRPr>
          </a:p>
        </p:txBody>
      </p:sp>
      <p:sp>
        <p:nvSpPr>
          <p:cNvPr id="29" name="Rounded Rectangle 28">
            <a:extLst>
              <a:ext uri="{FF2B5EF4-FFF2-40B4-BE49-F238E27FC236}">
                <a16:creationId xmlns:a16="http://schemas.microsoft.com/office/drawing/2014/main" id="{AF6FD6B9-9336-0B48-B4D4-2D0CBB21C223}"/>
              </a:ext>
            </a:extLst>
          </p:cNvPr>
          <p:cNvSpPr/>
          <p:nvPr/>
        </p:nvSpPr>
        <p:spPr bwMode="auto">
          <a:xfrm>
            <a:off x="5628854" y="5156101"/>
            <a:ext cx="245561" cy="731512"/>
          </a:xfrm>
          <a:prstGeom prst="roundRect">
            <a:avLst/>
          </a:prstGeom>
          <a:solidFill>
            <a:schemeClr val="bg1">
              <a:lumMod val="65000"/>
            </a:schemeClr>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7</a:t>
            </a:r>
            <a:endParaRPr lang="en-US" sz="667">
              <a:solidFill>
                <a:prstClr val="white"/>
              </a:solidFill>
              <a:latin typeface="Arial"/>
            </a:endParaRPr>
          </a:p>
        </p:txBody>
      </p:sp>
      <p:sp>
        <p:nvSpPr>
          <p:cNvPr id="30" name="TextBox 29">
            <a:extLst>
              <a:ext uri="{FF2B5EF4-FFF2-40B4-BE49-F238E27FC236}">
                <a16:creationId xmlns:a16="http://schemas.microsoft.com/office/drawing/2014/main" id="{33FBECD0-8DDA-7049-8ECC-6A269844C5E5}"/>
              </a:ext>
            </a:extLst>
          </p:cNvPr>
          <p:cNvSpPr txBox="1"/>
          <p:nvPr/>
        </p:nvSpPr>
        <p:spPr>
          <a:xfrm>
            <a:off x="3880438" y="5844881"/>
            <a:ext cx="713657"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Orders</a:t>
            </a:r>
          </a:p>
        </p:txBody>
      </p:sp>
      <p:sp>
        <p:nvSpPr>
          <p:cNvPr id="44" name="Rectangle 43">
            <a:extLst>
              <a:ext uri="{FF2B5EF4-FFF2-40B4-BE49-F238E27FC236}">
                <a16:creationId xmlns:a16="http://schemas.microsoft.com/office/drawing/2014/main" id="{933C06CE-D7EC-2049-A296-0B54B04D1325}"/>
              </a:ext>
            </a:extLst>
          </p:cNvPr>
          <p:cNvSpPr/>
          <p:nvPr/>
        </p:nvSpPr>
        <p:spPr>
          <a:xfrm>
            <a:off x="313973" y="2044364"/>
            <a:ext cx="3007148" cy="311173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Order  MS</a:t>
            </a:r>
          </a:p>
        </p:txBody>
      </p:sp>
      <p:sp>
        <p:nvSpPr>
          <p:cNvPr id="47" name="Rounded Rectangle 46">
            <a:extLst>
              <a:ext uri="{FF2B5EF4-FFF2-40B4-BE49-F238E27FC236}">
                <a16:creationId xmlns:a16="http://schemas.microsoft.com/office/drawing/2014/main" id="{81EBAFCF-3191-F249-8373-23077DAC6866}"/>
              </a:ext>
            </a:extLst>
          </p:cNvPr>
          <p:cNvSpPr/>
          <p:nvPr/>
        </p:nvSpPr>
        <p:spPr>
          <a:xfrm>
            <a:off x="1840233" y="2494859"/>
            <a:ext cx="1362572" cy="251299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272248"/>
                </a:solidFill>
                <a:latin typeface="Arial"/>
              </a:rPr>
              <a:t>Order</a:t>
            </a:r>
          </a:p>
          <a:p>
            <a:pPr defTabSz="914377" eaLnBrk="1" fontAlgn="auto" hangingPunct="1">
              <a:spcBef>
                <a:spcPts val="0"/>
              </a:spcBef>
              <a:spcAft>
                <a:spcPts val="0"/>
              </a:spcAft>
            </a:pPr>
            <a:r>
              <a:rPr lang="en-US" sz="1333">
                <a:solidFill>
                  <a:srgbClr val="272248"/>
                </a:solidFill>
                <a:latin typeface="Arial"/>
              </a:rPr>
              <a:t>Orchestrator</a:t>
            </a:r>
          </a:p>
        </p:txBody>
      </p:sp>
      <p:cxnSp>
        <p:nvCxnSpPr>
          <p:cNvPr id="50" name="Elbow Connector 49">
            <a:extLst>
              <a:ext uri="{FF2B5EF4-FFF2-40B4-BE49-F238E27FC236}">
                <a16:creationId xmlns:a16="http://schemas.microsoft.com/office/drawing/2014/main" id="{0A7C4324-2747-9B4C-91CB-30764076A703}"/>
              </a:ext>
            </a:extLst>
          </p:cNvPr>
          <p:cNvCxnSpPr>
            <a:cxnSpLocks/>
            <a:stCxn id="47" idx="3"/>
            <a:endCxn id="11" idx="1"/>
          </p:cNvCxnSpPr>
          <p:nvPr/>
        </p:nvCxnSpPr>
        <p:spPr>
          <a:xfrm flipV="1">
            <a:off x="3202804" y="2563643"/>
            <a:ext cx="743099" cy="1187715"/>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99AC9271-9F10-6C4B-8A9C-6CBAB0220E1D}"/>
              </a:ext>
            </a:extLst>
          </p:cNvPr>
          <p:cNvCxnSpPr>
            <a:cxnSpLocks/>
            <a:stCxn id="16" idx="0"/>
            <a:endCxn id="7" idx="1"/>
          </p:cNvCxnSpPr>
          <p:nvPr/>
        </p:nvCxnSpPr>
        <p:spPr>
          <a:xfrm rot="16200000" flipH="1">
            <a:off x="6036007" y="1458401"/>
            <a:ext cx="231846" cy="1710818"/>
          </a:xfrm>
          <a:prstGeom prst="bentConnector4">
            <a:avLst>
              <a:gd name="adj1" fmla="val -98600"/>
              <a:gd name="adj2" fmla="val 53588"/>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26EEF187-6197-7F4E-B702-E27C9BAD315F}"/>
              </a:ext>
            </a:extLst>
          </p:cNvPr>
          <p:cNvCxnSpPr>
            <a:cxnSpLocks/>
            <a:stCxn id="7" idx="2"/>
            <a:endCxn id="25" idx="0"/>
          </p:cNvCxnSpPr>
          <p:nvPr/>
        </p:nvCxnSpPr>
        <p:spPr>
          <a:xfrm rot="5400000">
            <a:off x="5183101" y="2741949"/>
            <a:ext cx="2007368" cy="282094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F4ACCC9-60A5-B943-9794-AC6610EF72F4}"/>
              </a:ext>
            </a:extLst>
          </p:cNvPr>
          <p:cNvCxnSpPr>
            <a:cxnSpLocks/>
            <a:stCxn id="6" idx="2"/>
            <a:endCxn id="26" idx="0"/>
          </p:cNvCxnSpPr>
          <p:nvPr/>
        </p:nvCxnSpPr>
        <p:spPr>
          <a:xfrm rot="5400000">
            <a:off x="6022018" y="2130825"/>
            <a:ext cx="2025135" cy="40254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5464D25-B287-7A42-A6E8-14EBCC744537}"/>
              </a:ext>
            </a:extLst>
          </p:cNvPr>
          <p:cNvCxnSpPr>
            <a:cxnSpLocks/>
            <a:stCxn id="78" idx="3"/>
            <a:endCxn id="6" idx="2"/>
          </p:cNvCxnSpPr>
          <p:nvPr/>
        </p:nvCxnSpPr>
        <p:spPr>
          <a:xfrm flipV="1">
            <a:off x="5141217" y="3130967"/>
            <a:ext cx="3906076" cy="383509"/>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AF8B9F9-7146-8E43-B2A3-33E08C50EB05}"/>
              </a:ext>
            </a:extLst>
          </p:cNvPr>
          <p:cNvSpPr/>
          <p:nvPr/>
        </p:nvSpPr>
        <p:spPr bwMode="auto">
          <a:xfrm>
            <a:off x="3916858"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75" name="Rounded Rectangle 74">
            <a:extLst>
              <a:ext uri="{FF2B5EF4-FFF2-40B4-BE49-F238E27FC236}">
                <a16:creationId xmlns:a16="http://schemas.microsoft.com/office/drawing/2014/main" id="{BD6C041C-D973-3049-95E4-5214C61E53DA}"/>
              </a:ext>
            </a:extLst>
          </p:cNvPr>
          <p:cNvSpPr/>
          <p:nvPr/>
        </p:nvSpPr>
        <p:spPr bwMode="auto">
          <a:xfrm>
            <a:off x="416069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76" name="Rounded Rectangle 75">
            <a:extLst>
              <a:ext uri="{FF2B5EF4-FFF2-40B4-BE49-F238E27FC236}">
                <a16:creationId xmlns:a16="http://schemas.microsoft.com/office/drawing/2014/main" id="{0D3CCC65-403B-F34D-AC88-3FF8B7DA97E6}"/>
              </a:ext>
            </a:extLst>
          </p:cNvPr>
          <p:cNvSpPr/>
          <p:nvPr/>
        </p:nvSpPr>
        <p:spPr bwMode="auto">
          <a:xfrm>
            <a:off x="4406257"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77" name="Rounded Rectangle 76">
            <a:extLst>
              <a:ext uri="{FF2B5EF4-FFF2-40B4-BE49-F238E27FC236}">
                <a16:creationId xmlns:a16="http://schemas.microsoft.com/office/drawing/2014/main" id="{41E80DA7-0AF8-CE48-9BFB-644A96C078B5}"/>
              </a:ext>
            </a:extLst>
          </p:cNvPr>
          <p:cNvSpPr/>
          <p:nvPr/>
        </p:nvSpPr>
        <p:spPr bwMode="auto">
          <a:xfrm>
            <a:off x="4650094"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3</a:t>
            </a:r>
            <a:endParaRPr lang="en-US" sz="667">
              <a:solidFill>
                <a:prstClr val="white"/>
              </a:solidFill>
              <a:latin typeface="Arial"/>
            </a:endParaRPr>
          </a:p>
        </p:txBody>
      </p:sp>
      <p:sp>
        <p:nvSpPr>
          <p:cNvPr id="78" name="Rounded Rectangle 77">
            <a:extLst>
              <a:ext uri="{FF2B5EF4-FFF2-40B4-BE49-F238E27FC236}">
                <a16:creationId xmlns:a16="http://schemas.microsoft.com/office/drawing/2014/main" id="{25188E53-ED46-014A-A486-AEB6D7748163}"/>
              </a:ext>
            </a:extLst>
          </p:cNvPr>
          <p:cNvSpPr/>
          <p:nvPr/>
        </p:nvSpPr>
        <p:spPr bwMode="auto">
          <a:xfrm>
            <a:off x="4895656" y="3148720"/>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4</a:t>
            </a:r>
            <a:endParaRPr lang="en-US" sz="667">
              <a:solidFill>
                <a:prstClr val="white"/>
              </a:solidFill>
              <a:latin typeface="Arial"/>
            </a:endParaRPr>
          </a:p>
        </p:txBody>
      </p:sp>
      <p:cxnSp>
        <p:nvCxnSpPr>
          <p:cNvPr id="97" name="Elbow Connector 96">
            <a:extLst>
              <a:ext uri="{FF2B5EF4-FFF2-40B4-BE49-F238E27FC236}">
                <a16:creationId xmlns:a16="http://schemas.microsoft.com/office/drawing/2014/main" id="{6823B5B3-4802-9E4B-84B1-07BC111B903E}"/>
              </a:ext>
            </a:extLst>
          </p:cNvPr>
          <p:cNvCxnSpPr>
            <a:cxnSpLocks/>
            <a:stCxn id="22" idx="1"/>
            <a:endCxn id="47" idx="2"/>
          </p:cNvCxnSpPr>
          <p:nvPr/>
        </p:nvCxnSpPr>
        <p:spPr>
          <a:xfrm rot="10800000">
            <a:off x="2521519" y="5007855"/>
            <a:ext cx="1398779" cy="514003"/>
          </a:xfrm>
          <a:prstGeom prst="bentConnector2">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Elbow Connector 99">
            <a:extLst>
              <a:ext uri="{FF2B5EF4-FFF2-40B4-BE49-F238E27FC236}">
                <a16:creationId xmlns:a16="http://schemas.microsoft.com/office/drawing/2014/main" id="{F86D8F45-3BF9-AC45-9B9A-BFC18C926A7E}"/>
              </a:ext>
            </a:extLst>
          </p:cNvPr>
          <p:cNvCxnSpPr>
            <a:cxnSpLocks/>
            <a:endCxn id="74" idx="1"/>
          </p:cNvCxnSpPr>
          <p:nvPr/>
        </p:nvCxnSpPr>
        <p:spPr>
          <a:xfrm flipV="1">
            <a:off x="3202804" y="3514477"/>
            <a:ext cx="714053" cy="28793"/>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8AD94F3-A5E6-BB46-B2C2-44A54FCDAF03}"/>
              </a:ext>
            </a:extLst>
          </p:cNvPr>
          <p:cNvSpPr txBox="1"/>
          <p:nvPr/>
        </p:nvSpPr>
        <p:spPr>
          <a:xfrm>
            <a:off x="3880964" y="2906088"/>
            <a:ext cx="1598515"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Reefer commands</a:t>
            </a:r>
          </a:p>
        </p:txBody>
      </p:sp>
      <p:sp>
        <p:nvSpPr>
          <p:cNvPr id="42" name="Rectangle 41">
            <a:extLst>
              <a:ext uri="{FF2B5EF4-FFF2-40B4-BE49-F238E27FC236}">
                <a16:creationId xmlns:a16="http://schemas.microsoft.com/office/drawing/2014/main" id="{851CC15B-4B2A-9C42-B76B-278A16AED9E3}"/>
              </a:ext>
            </a:extLst>
          </p:cNvPr>
          <p:cNvSpPr/>
          <p:nvPr/>
        </p:nvSpPr>
        <p:spPr>
          <a:xfrm>
            <a:off x="10035748" y="1727228"/>
            <a:ext cx="1179832" cy="1438000"/>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defRPr/>
            </a:pPr>
            <a:r>
              <a:rPr lang="en-US" sz="1200">
                <a:solidFill>
                  <a:prstClr val="white"/>
                </a:solidFill>
                <a:latin typeface="Arial"/>
              </a:rPr>
              <a:t>Invoice MS</a:t>
            </a:r>
          </a:p>
        </p:txBody>
      </p:sp>
      <p:sp>
        <p:nvSpPr>
          <p:cNvPr id="43" name="Rounded Rectangle 42">
            <a:extLst>
              <a:ext uri="{FF2B5EF4-FFF2-40B4-BE49-F238E27FC236}">
                <a16:creationId xmlns:a16="http://schemas.microsoft.com/office/drawing/2014/main" id="{11FF6BBA-8161-D947-A26A-2330416A1A7C}"/>
              </a:ext>
            </a:extLst>
          </p:cNvPr>
          <p:cNvSpPr/>
          <p:nvPr/>
        </p:nvSpPr>
        <p:spPr bwMode="auto">
          <a:xfrm>
            <a:off x="3923868"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0</a:t>
            </a:r>
            <a:endParaRPr lang="en-US" sz="667">
              <a:solidFill>
                <a:prstClr val="white"/>
              </a:solidFill>
              <a:latin typeface="Arial"/>
            </a:endParaRPr>
          </a:p>
        </p:txBody>
      </p:sp>
      <p:sp>
        <p:nvSpPr>
          <p:cNvPr id="45" name="Rounded Rectangle 44">
            <a:extLst>
              <a:ext uri="{FF2B5EF4-FFF2-40B4-BE49-F238E27FC236}">
                <a16:creationId xmlns:a16="http://schemas.microsoft.com/office/drawing/2014/main" id="{4DC7F145-FFAB-6640-B1B7-6051F0A2ED73}"/>
              </a:ext>
            </a:extLst>
          </p:cNvPr>
          <p:cNvSpPr/>
          <p:nvPr/>
        </p:nvSpPr>
        <p:spPr bwMode="auto">
          <a:xfrm>
            <a:off x="4167705"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1</a:t>
            </a:r>
            <a:endParaRPr lang="en-US" sz="667">
              <a:solidFill>
                <a:prstClr val="white"/>
              </a:solidFill>
              <a:latin typeface="Arial"/>
            </a:endParaRPr>
          </a:p>
        </p:txBody>
      </p:sp>
      <p:sp>
        <p:nvSpPr>
          <p:cNvPr id="46" name="Rounded Rectangle 45">
            <a:extLst>
              <a:ext uri="{FF2B5EF4-FFF2-40B4-BE49-F238E27FC236}">
                <a16:creationId xmlns:a16="http://schemas.microsoft.com/office/drawing/2014/main" id="{5B775445-6389-5540-8816-B37D8A9C8F8C}"/>
              </a:ext>
            </a:extLst>
          </p:cNvPr>
          <p:cNvSpPr/>
          <p:nvPr/>
        </p:nvSpPr>
        <p:spPr bwMode="auto">
          <a:xfrm>
            <a:off x="4413266" y="4304849"/>
            <a:ext cx="245561" cy="731512"/>
          </a:xfrm>
          <a:prstGeom prst="roundRect">
            <a:avLst/>
          </a:prstGeom>
          <a:solidFill>
            <a:schemeClr val="bg1">
              <a:lumMod val="65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a:solidFill>
                  <a:prstClr val="white"/>
                </a:solidFill>
                <a:latin typeface="Arial"/>
              </a:rPr>
              <a:t>2</a:t>
            </a:r>
            <a:endParaRPr lang="en-US" sz="667">
              <a:solidFill>
                <a:prstClr val="white"/>
              </a:solidFill>
              <a:latin typeface="Arial"/>
            </a:endParaRPr>
          </a:p>
        </p:txBody>
      </p:sp>
      <p:sp>
        <p:nvSpPr>
          <p:cNvPr id="52" name="TextBox 51">
            <a:extLst>
              <a:ext uri="{FF2B5EF4-FFF2-40B4-BE49-F238E27FC236}">
                <a16:creationId xmlns:a16="http://schemas.microsoft.com/office/drawing/2014/main" id="{C18A98C9-020E-FF4A-A32E-5B7B06BB7494}"/>
              </a:ext>
            </a:extLst>
          </p:cNvPr>
          <p:cNvSpPr txBox="1"/>
          <p:nvPr/>
        </p:nvSpPr>
        <p:spPr>
          <a:xfrm>
            <a:off x="3879430" y="4008397"/>
            <a:ext cx="1627369" cy="300210"/>
          </a:xfrm>
          <a:prstGeom prst="rect">
            <a:avLst/>
          </a:prstGeom>
          <a:noFill/>
        </p:spPr>
        <p:txBody>
          <a:bodyPr wrap="none" rtlCol="0">
            <a:spAutoFit/>
          </a:bodyPr>
          <a:lstStyle/>
          <a:p>
            <a:pPr defTabSz="914377" eaLnBrk="1" fontAlgn="auto" hangingPunct="1">
              <a:spcBef>
                <a:spcPts val="0"/>
              </a:spcBef>
              <a:spcAft>
                <a:spcPts val="0"/>
              </a:spcAft>
              <a:defRPr/>
            </a:pPr>
            <a:r>
              <a:rPr lang="en-US" sz="1351">
                <a:solidFill>
                  <a:srgbClr val="4178BE">
                    <a:lumMod val="25000"/>
                  </a:srgbClr>
                </a:solidFill>
                <a:latin typeface="Arial"/>
                <a:cs typeface="+mn-cs"/>
              </a:rPr>
              <a:t>Invoice commands</a:t>
            </a:r>
          </a:p>
        </p:txBody>
      </p:sp>
      <p:cxnSp>
        <p:nvCxnSpPr>
          <p:cNvPr id="54" name="Elbow Connector 53">
            <a:extLst>
              <a:ext uri="{FF2B5EF4-FFF2-40B4-BE49-F238E27FC236}">
                <a16:creationId xmlns:a16="http://schemas.microsoft.com/office/drawing/2014/main" id="{15BEED0E-BEF0-0241-B41F-1C1EEA39C582}"/>
              </a:ext>
            </a:extLst>
          </p:cNvPr>
          <p:cNvCxnSpPr>
            <a:cxnSpLocks/>
            <a:stCxn id="46" idx="3"/>
            <a:endCxn id="42" idx="2"/>
          </p:cNvCxnSpPr>
          <p:nvPr/>
        </p:nvCxnSpPr>
        <p:spPr>
          <a:xfrm flipV="1">
            <a:off x="4658827" y="3165229"/>
            <a:ext cx="5966837" cy="1505377"/>
          </a:xfrm>
          <a:prstGeom prst="bentConnector2">
            <a:avLst/>
          </a:prstGeom>
          <a:ln w="127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548C47B7-9D12-7E4A-9AF7-B3248B353F52}"/>
              </a:ext>
            </a:extLst>
          </p:cNvPr>
          <p:cNvCxnSpPr>
            <a:cxnSpLocks/>
            <a:stCxn id="42" idx="2"/>
            <a:endCxn id="27" idx="0"/>
          </p:cNvCxnSpPr>
          <p:nvPr/>
        </p:nvCxnSpPr>
        <p:spPr>
          <a:xfrm rot="5400000">
            <a:off x="6952854" y="1483290"/>
            <a:ext cx="1990873" cy="5354749"/>
          </a:xfrm>
          <a:prstGeom prst="bentConnector3">
            <a:avLst>
              <a:gd name="adj1" fmla="val 64078"/>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0DF6327C-C8A4-6948-94A6-CC10D64E49E8}"/>
              </a:ext>
            </a:extLst>
          </p:cNvPr>
          <p:cNvCxnSpPr>
            <a:cxnSpLocks/>
            <a:stCxn id="47" idx="3"/>
            <a:endCxn id="43" idx="1"/>
          </p:cNvCxnSpPr>
          <p:nvPr/>
        </p:nvCxnSpPr>
        <p:spPr>
          <a:xfrm>
            <a:off x="3202805" y="3751357"/>
            <a:ext cx="721063" cy="919248"/>
          </a:xfrm>
          <a:prstGeom prst="bentConnector3">
            <a:avLst>
              <a:gd name="adj1" fmla="val 50000"/>
            </a:avLst>
          </a:prstGeom>
          <a:ln>
            <a:solidFill>
              <a:schemeClr val="accent6"/>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F7C97B9-5063-2142-B6AE-C018EA52555E}"/>
              </a:ext>
            </a:extLst>
          </p:cNvPr>
          <p:cNvSpPr txBox="1"/>
          <p:nvPr/>
        </p:nvSpPr>
        <p:spPr>
          <a:xfrm>
            <a:off x="1877810" y="2298034"/>
            <a:ext cx="1191352" cy="297454"/>
          </a:xfrm>
          <a:prstGeom prst="rect">
            <a:avLst/>
          </a:prstGeom>
          <a:solidFill>
            <a:schemeClr val="bg1"/>
          </a:solidFill>
        </p:spPr>
        <p:txBody>
          <a:bodyPr wrap="none" rtlCol="0">
            <a:spAutoFit/>
          </a:bodyPr>
          <a:lstStyle/>
          <a:p>
            <a:pPr defTabSz="914377" eaLnBrk="1" fontAlgn="auto" hangingPunct="1">
              <a:spcBef>
                <a:spcPts val="0"/>
              </a:spcBef>
              <a:spcAft>
                <a:spcPts val="0"/>
              </a:spcAft>
            </a:pPr>
            <a:r>
              <a:rPr lang="en-US" sz="1333">
                <a:solidFill>
                  <a:prstClr val="black"/>
                </a:solidFill>
                <a:latin typeface="Arial"/>
                <a:cs typeface="+mn-cs"/>
              </a:rPr>
              <a:t>startSagaAPI</a:t>
            </a:r>
          </a:p>
        </p:txBody>
      </p:sp>
      <p:sp>
        <p:nvSpPr>
          <p:cNvPr id="55" name="Can 54">
            <a:extLst>
              <a:ext uri="{FF2B5EF4-FFF2-40B4-BE49-F238E27FC236}">
                <a16:creationId xmlns:a16="http://schemas.microsoft.com/office/drawing/2014/main" id="{A304A719-8383-C348-9CB2-685CDCF0C3DD}"/>
              </a:ext>
            </a:extLst>
          </p:cNvPr>
          <p:cNvSpPr/>
          <p:nvPr/>
        </p:nvSpPr>
        <p:spPr>
          <a:xfrm>
            <a:off x="459018" y="5131417"/>
            <a:ext cx="650254" cy="71346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endParaRPr lang="en-US" sz="1351">
              <a:solidFill>
                <a:prstClr val="white"/>
              </a:solidFill>
              <a:latin typeface="Arial"/>
            </a:endParaRPr>
          </a:p>
        </p:txBody>
      </p:sp>
    </p:spTree>
    <p:extLst>
      <p:ext uri="{BB962C8B-B14F-4D97-AF65-F5344CB8AC3E}">
        <p14:creationId xmlns:p14="http://schemas.microsoft.com/office/powerpoint/2010/main" val="2602211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24</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2432417"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267625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2921816"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31656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3411214"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3660253" y="4472927"/>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390061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4140973" y="4472927"/>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2374733" y="4154600"/>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p:cNvCxnSpPr>
          <p:nvPr/>
        </p:nvCxnSpPr>
        <p:spPr>
          <a:xfrm rot="5400000">
            <a:off x="7593035" y="1340896"/>
            <a:ext cx="452342" cy="2443025"/>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65522" y="251743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9" idx="0"/>
            <a:endCxn id="5" idx="1"/>
          </p:cNvCxnSpPr>
          <p:nvPr/>
        </p:nvCxnSpPr>
        <p:spPr>
          <a:xfrm rot="5400000" flipH="1" flipV="1">
            <a:off x="620854" y="3251676"/>
            <a:ext cx="2154933" cy="243836"/>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5400000">
            <a:off x="1853827" y="2946079"/>
            <a:ext cx="1403849" cy="849710"/>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 idx="2"/>
          </p:cNvCxnSpPr>
          <p:nvPr/>
        </p:nvCxnSpPr>
        <p:spPr>
          <a:xfrm rot="16200000" flipH="1">
            <a:off x="2942377" y="2707239"/>
            <a:ext cx="1328521" cy="1252062"/>
          </a:xfrm>
          <a:prstGeom prst="curvedConnector3">
            <a:avLst>
              <a:gd name="adj1" fmla="val 50000"/>
            </a:avLst>
          </a:prstGeom>
          <a:ln>
            <a:solidFill>
              <a:schemeClr val="accent6"/>
            </a:solidFill>
            <a:prstDash val="lgDashDotDot"/>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3044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3847484" y="33334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Tree>
    <p:extLst>
      <p:ext uri="{BB962C8B-B14F-4D97-AF65-F5344CB8AC3E}">
        <p14:creationId xmlns:p14="http://schemas.microsoft.com/office/powerpoint/2010/main" val="1850471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49E-D0AD-1444-84C5-E41E164EACD8}"/>
              </a:ext>
            </a:extLst>
          </p:cNvPr>
          <p:cNvSpPr>
            <a:spLocks noGrp="1"/>
          </p:cNvSpPr>
          <p:nvPr>
            <p:ph type="title"/>
          </p:nvPr>
        </p:nvSpPr>
        <p:spPr/>
        <p:txBody>
          <a:bodyPr/>
          <a:lstStyle/>
          <a:p>
            <a:r>
              <a:rPr lang="en-US"/>
              <a:t>Reprocessing and dead letter</a:t>
            </a:r>
          </a:p>
        </p:txBody>
      </p:sp>
      <p:sp>
        <p:nvSpPr>
          <p:cNvPr id="4" name="Slide Number Placeholder 3">
            <a:extLst>
              <a:ext uri="{FF2B5EF4-FFF2-40B4-BE49-F238E27FC236}">
                <a16:creationId xmlns:a16="http://schemas.microsoft.com/office/drawing/2014/main" id="{59935617-A158-1C45-A87D-951F9495235C}"/>
              </a:ext>
            </a:extLst>
          </p:cNvPr>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a:solidFill>
                <a:srgbClr val="6D7777"/>
              </a:solidFill>
            </a:endParaRPr>
          </a:p>
        </p:txBody>
      </p:sp>
      <p:sp>
        <p:nvSpPr>
          <p:cNvPr id="5" name="Rectangle 4">
            <a:extLst>
              <a:ext uri="{FF2B5EF4-FFF2-40B4-BE49-F238E27FC236}">
                <a16:creationId xmlns:a16="http://schemas.microsoft.com/office/drawing/2014/main" id="{3BE2414D-2A46-1B4F-B5A4-BC5F8A5B3453}"/>
              </a:ext>
            </a:extLst>
          </p:cNvPr>
          <p:cNvSpPr/>
          <p:nvPr/>
        </p:nvSpPr>
        <p:spPr>
          <a:xfrm>
            <a:off x="1820238" y="1923244"/>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Reefer Management MS</a:t>
            </a:r>
          </a:p>
        </p:txBody>
      </p:sp>
      <p:sp>
        <p:nvSpPr>
          <p:cNvPr id="7" name="Rounded Rectangle 6">
            <a:extLst>
              <a:ext uri="{FF2B5EF4-FFF2-40B4-BE49-F238E27FC236}">
                <a16:creationId xmlns:a16="http://schemas.microsoft.com/office/drawing/2014/main" id="{71B283CA-0332-5F4E-BC0B-A3099638B45C}"/>
              </a:ext>
            </a:extLst>
          </p:cNvPr>
          <p:cNvSpPr/>
          <p:nvPr/>
        </p:nvSpPr>
        <p:spPr bwMode="auto">
          <a:xfrm>
            <a:off x="964222"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8" name="Rounded Rectangle 7">
            <a:extLst>
              <a:ext uri="{FF2B5EF4-FFF2-40B4-BE49-F238E27FC236}">
                <a16:creationId xmlns:a16="http://schemas.microsoft.com/office/drawing/2014/main" id="{1EE89CDA-D967-DB4A-B9DE-CB3EC042F82A}"/>
              </a:ext>
            </a:extLst>
          </p:cNvPr>
          <p:cNvSpPr/>
          <p:nvPr/>
        </p:nvSpPr>
        <p:spPr bwMode="auto">
          <a:xfrm>
            <a:off x="120805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9" name="Rounded Rectangle 8">
            <a:extLst>
              <a:ext uri="{FF2B5EF4-FFF2-40B4-BE49-F238E27FC236}">
                <a16:creationId xmlns:a16="http://schemas.microsoft.com/office/drawing/2014/main" id="{62275626-4066-8E49-930B-6C64FE42C16A}"/>
              </a:ext>
            </a:extLst>
          </p:cNvPr>
          <p:cNvSpPr/>
          <p:nvPr/>
        </p:nvSpPr>
        <p:spPr bwMode="auto">
          <a:xfrm>
            <a:off x="1453621"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0" name="Rounded Rectangle 9">
            <a:extLst>
              <a:ext uri="{FF2B5EF4-FFF2-40B4-BE49-F238E27FC236}">
                <a16:creationId xmlns:a16="http://schemas.microsoft.com/office/drawing/2014/main" id="{C7F0F42A-DEFE-834C-80C2-5B1D66572E4F}"/>
              </a:ext>
            </a:extLst>
          </p:cNvPr>
          <p:cNvSpPr/>
          <p:nvPr/>
        </p:nvSpPr>
        <p:spPr bwMode="auto">
          <a:xfrm>
            <a:off x="1697458"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1" name="Rounded Rectangle 10">
            <a:extLst>
              <a:ext uri="{FF2B5EF4-FFF2-40B4-BE49-F238E27FC236}">
                <a16:creationId xmlns:a16="http://schemas.microsoft.com/office/drawing/2014/main" id="{1EF438F9-ABC6-B14D-995A-DADDEE413699}"/>
              </a:ext>
            </a:extLst>
          </p:cNvPr>
          <p:cNvSpPr/>
          <p:nvPr/>
        </p:nvSpPr>
        <p:spPr bwMode="auto">
          <a:xfrm>
            <a:off x="1943019" y="445106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AutoShape 4">
            <a:extLst>
              <a:ext uri="{FF2B5EF4-FFF2-40B4-BE49-F238E27FC236}">
                <a16:creationId xmlns:a16="http://schemas.microsoft.com/office/drawing/2014/main" id="{9522776D-A452-F94B-A23F-15ACFA5A82FF}"/>
              </a:ext>
            </a:extLst>
          </p:cNvPr>
          <p:cNvSpPr>
            <a:spLocks noChangeArrowheads="1"/>
          </p:cNvSpPr>
          <p:nvPr/>
        </p:nvSpPr>
        <p:spPr bwMode="auto">
          <a:xfrm>
            <a:off x="782358" y="4135550"/>
            <a:ext cx="9466623" cy="1513179"/>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a:p>
        </p:txBody>
      </p:sp>
      <p:pic>
        <p:nvPicPr>
          <p:cNvPr id="16" name="Picture 15">
            <a:extLst>
              <a:ext uri="{FF2B5EF4-FFF2-40B4-BE49-F238E27FC236}">
                <a16:creationId xmlns:a16="http://schemas.microsoft.com/office/drawing/2014/main" id="{A1D91559-59B9-AB40-B452-70CD62EBDB2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778880" y="5220660"/>
            <a:ext cx="959343" cy="504270"/>
          </a:xfrm>
          <a:prstGeom prst="rect">
            <a:avLst/>
          </a:prstGeom>
        </p:spPr>
      </p:pic>
      <p:sp>
        <p:nvSpPr>
          <p:cNvPr id="17" name="TextBox 16">
            <a:extLst>
              <a:ext uri="{FF2B5EF4-FFF2-40B4-BE49-F238E27FC236}">
                <a16:creationId xmlns:a16="http://schemas.microsoft.com/office/drawing/2014/main" id="{78458638-365D-D540-B75D-AAF670553528}"/>
              </a:ext>
            </a:extLst>
          </p:cNvPr>
          <p:cNvSpPr txBox="1"/>
          <p:nvPr/>
        </p:nvSpPr>
        <p:spPr>
          <a:xfrm>
            <a:off x="888833" y="4135550"/>
            <a:ext cx="838691" cy="369332"/>
          </a:xfrm>
          <a:prstGeom prst="rect">
            <a:avLst/>
          </a:prstGeom>
          <a:noFill/>
        </p:spPr>
        <p:txBody>
          <a:bodyPr wrap="none" rtlCol="0">
            <a:spAutoFit/>
          </a:bodyPr>
          <a:lstStyle/>
          <a:p>
            <a:r>
              <a:rPr lang="en-US">
                <a:solidFill>
                  <a:schemeClr val="accent1">
                    <a:lumMod val="25000"/>
                  </a:schemeClr>
                </a:solidFill>
              </a:rPr>
              <a:t>orders</a:t>
            </a:r>
          </a:p>
        </p:txBody>
      </p:sp>
      <p:sp>
        <p:nvSpPr>
          <p:cNvPr id="18" name="Rounded Rectangle 17">
            <a:extLst>
              <a:ext uri="{FF2B5EF4-FFF2-40B4-BE49-F238E27FC236}">
                <a16:creationId xmlns:a16="http://schemas.microsoft.com/office/drawing/2014/main" id="{AB81EDCF-501C-3245-AAD0-F9E66E864150}"/>
              </a:ext>
            </a:extLst>
          </p:cNvPr>
          <p:cNvSpPr/>
          <p:nvPr/>
        </p:nvSpPr>
        <p:spPr bwMode="auto">
          <a:xfrm>
            <a:off x="7754417"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9" name="Rounded Rectangle 18">
            <a:extLst>
              <a:ext uri="{FF2B5EF4-FFF2-40B4-BE49-F238E27FC236}">
                <a16:creationId xmlns:a16="http://schemas.microsoft.com/office/drawing/2014/main" id="{0AFC71C8-45E8-4140-BA6D-AC5727E3F80B}"/>
              </a:ext>
            </a:extLst>
          </p:cNvPr>
          <p:cNvSpPr/>
          <p:nvPr/>
        </p:nvSpPr>
        <p:spPr bwMode="auto">
          <a:xfrm>
            <a:off x="799825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20" name="Rounded Rectangle 19">
            <a:extLst>
              <a:ext uri="{FF2B5EF4-FFF2-40B4-BE49-F238E27FC236}">
                <a16:creationId xmlns:a16="http://schemas.microsoft.com/office/drawing/2014/main" id="{0019CBA2-E402-DA4D-8BC7-B4EA5F7582FE}"/>
              </a:ext>
            </a:extLst>
          </p:cNvPr>
          <p:cNvSpPr/>
          <p:nvPr/>
        </p:nvSpPr>
        <p:spPr bwMode="auto">
          <a:xfrm>
            <a:off x="824381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21" name="Rounded Rectangle 20">
            <a:extLst>
              <a:ext uri="{FF2B5EF4-FFF2-40B4-BE49-F238E27FC236}">
                <a16:creationId xmlns:a16="http://schemas.microsoft.com/office/drawing/2014/main" id="{C2909FC5-1548-B846-AC20-C807C2FB2BCE}"/>
              </a:ext>
            </a:extLst>
          </p:cNvPr>
          <p:cNvSpPr/>
          <p:nvPr/>
        </p:nvSpPr>
        <p:spPr bwMode="auto">
          <a:xfrm>
            <a:off x="84876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22" name="Rounded Rectangle 21">
            <a:extLst>
              <a:ext uri="{FF2B5EF4-FFF2-40B4-BE49-F238E27FC236}">
                <a16:creationId xmlns:a16="http://schemas.microsoft.com/office/drawing/2014/main" id="{A8BAA95D-2739-0C4F-8BB3-20DA48B1F0AE}"/>
              </a:ext>
            </a:extLst>
          </p:cNvPr>
          <p:cNvSpPr/>
          <p:nvPr/>
        </p:nvSpPr>
        <p:spPr bwMode="auto">
          <a:xfrm>
            <a:off x="8733214"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23" name="Rounded Rectangle 22">
            <a:extLst>
              <a:ext uri="{FF2B5EF4-FFF2-40B4-BE49-F238E27FC236}">
                <a16:creationId xmlns:a16="http://schemas.microsoft.com/office/drawing/2014/main" id="{D16E2D89-970A-EC4B-9CA8-155BAC067C70}"/>
              </a:ext>
            </a:extLst>
          </p:cNvPr>
          <p:cNvSpPr/>
          <p:nvPr/>
        </p:nvSpPr>
        <p:spPr bwMode="auto">
          <a:xfrm>
            <a:off x="898225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24" name="Rounded Rectangle 23">
            <a:extLst>
              <a:ext uri="{FF2B5EF4-FFF2-40B4-BE49-F238E27FC236}">
                <a16:creationId xmlns:a16="http://schemas.microsoft.com/office/drawing/2014/main" id="{48D961DA-0C67-7245-A36E-081DC9E57D87}"/>
              </a:ext>
            </a:extLst>
          </p:cNvPr>
          <p:cNvSpPr/>
          <p:nvPr/>
        </p:nvSpPr>
        <p:spPr bwMode="auto">
          <a:xfrm>
            <a:off x="922261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6</a:t>
            </a:r>
            <a:endParaRPr lang="en-US" sz="667">
              <a:solidFill>
                <a:schemeClr val="bg1"/>
              </a:solidFill>
            </a:endParaRPr>
          </a:p>
        </p:txBody>
      </p:sp>
      <p:sp>
        <p:nvSpPr>
          <p:cNvPr id="25" name="Rounded Rectangle 24">
            <a:extLst>
              <a:ext uri="{FF2B5EF4-FFF2-40B4-BE49-F238E27FC236}">
                <a16:creationId xmlns:a16="http://schemas.microsoft.com/office/drawing/2014/main" id="{10A87F51-A6F7-8648-B09E-6A3541C6E006}"/>
              </a:ext>
            </a:extLst>
          </p:cNvPr>
          <p:cNvSpPr/>
          <p:nvPr/>
        </p:nvSpPr>
        <p:spPr bwMode="auto">
          <a:xfrm>
            <a:off x="9462973" y="4431130"/>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7</a:t>
            </a:r>
            <a:endParaRPr lang="en-US" sz="667">
              <a:solidFill>
                <a:schemeClr val="bg1"/>
              </a:solidFill>
            </a:endParaRPr>
          </a:p>
        </p:txBody>
      </p:sp>
      <p:sp>
        <p:nvSpPr>
          <p:cNvPr id="26" name="TextBox 25">
            <a:extLst>
              <a:ext uri="{FF2B5EF4-FFF2-40B4-BE49-F238E27FC236}">
                <a16:creationId xmlns:a16="http://schemas.microsoft.com/office/drawing/2014/main" id="{63DF5920-6026-AC46-8E19-D46865F96721}"/>
              </a:ext>
            </a:extLst>
          </p:cNvPr>
          <p:cNvSpPr txBox="1"/>
          <p:nvPr/>
        </p:nvSpPr>
        <p:spPr>
          <a:xfrm>
            <a:off x="7696733" y="4112803"/>
            <a:ext cx="1249060" cy="369332"/>
          </a:xfrm>
          <a:prstGeom prst="rect">
            <a:avLst/>
          </a:prstGeom>
          <a:noFill/>
        </p:spPr>
        <p:txBody>
          <a:bodyPr wrap="none" rtlCol="0">
            <a:spAutoFit/>
          </a:bodyPr>
          <a:lstStyle/>
          <a:p>
            <a:r>
              <a:rPr lang="en-US">
                <a:solidFill>
                  <a:schemeClr val="accent1">
                    <a:lumMod val="25000"/>
                  </a:schemeClr>
                </a:solidFill>
              </a:rPr>
              <a:t>containers</a:t>
            </a:r>
          </a:p>
        </p:txBody>
      </p:sp>
      <p:sp>
        <p:nvSpPr>
          <p:cNvPr id="27" name="Rectangle 26">
            <a:extLst>
              <a:ext uri="{FF2B5EF4-FFF2-40B4-BE49-F238E27FC236}">
                <a16:creationId xmlns:a16="http://schemas.microsoft.com/office/drawing/2014/main" id="{AB322B8B-A7FE-C84D-8454-E27E6A5E9945}"/>
              </a:ext>
            </a:extLst>
          </p:cNvPr>
          <p:cNvSpPr/>
          <p:nvPr/>
        </p:nvSpPr>
        <p:spPr>
          <a:xfrm>
            <a:off x="7880350" y="1590471"/>
            <a:ext cx="2320735" cy="745766"/>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Container Inventory APP</a:t>
            </a:r>
          </a:p>
        </p:txBody>
      </p:sp>
      <p:sp>
        <p:nvSpPr>
          <p:cNvPr id="28" name="Can 27">
            <a:extLst>
              <a:ext uri="{FF2B5EF4-FFF2-40B4-BE49-F238E27FC236}">
                <a16:creationId xmlns:a16="http://schemas.microsoft.com/office/drawing/2014/main" id="{87D2ABA6-5D8B-5444-9E73-5B7F34BB3728}"/>
              </a:ext>
            </a:extLst>
          </p:cNvPr>
          <p:cNvSpPr/>
          <p:nvPr/>
        </p:nvSpPr>
        <p:spPr>
          <a:xfrm>
            <a:off x="4276959" y="2547763"/>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Reefer DB</a:t>
            </a:r>
          </a:p>
        </p:txBody>
      </p:sp>
      <p:sp>
        <p:nvSpPr>
          <p:cNvPr id="29" name="Can 28">
            <a:extLst>
              <a:ext uri="{FF2B5EF4-FFF2-40B4-BE49-F238E27FC236}">
                <a16:creationId xmlns:a16="http://schemas.microsoft.com/office/drawing/2014/main" id="{F8395C94-E509-8C43-8BA9-3305C093406A}"/>
              </a:ext>
            </a:extLst>
          </p:cNvPr>
          <p:cNvSpPr/>
          <p:nvPr/>
        </p:nvSpPr>
        <p:spPr>
          <a:xfrm>
            <a:off x="9882688" y="2111327"/>
            <a:ext cx="978148" cy="620377"/>
          </a:xfrm>
          <a:prstGeom prst="can">
            <a:avLst/>
          </a:prstGeom>
          <a:solidFill>
            <a:schemeClr val="accent6">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Container inventory</a:t>
            </a:r>
          </a:p>
        </p:txBody>
      </p:sp>
      <p:cxnSp>
        <p:nvCxnSpPr>
          <p:cNvPr id="31" name="Curved Connector 30">
            <a:extLst>
              <a:ext uri="{FF2B5EF4-FFF2-40B4-BE49-F238E27FC236}">
                <a16:creationId xmlns:a16="http://schemas.microsoft.com/office/drawing/2014/main" id="{76257AE1-622A-7E42-AB14-2D9CEF1E6837}"/>
              </a:ext>
            </a:extLst>
          </p:cNvPr>
          <p:cNvCxnSpPr>
            <a:cxnSpLocks/>
            <a:endCxn id="27" idx="1"/>
          </p:cNvCxnSpPr>
          <p:nvPr/>
        </p:nvCxnSpPr>
        <p:spPr>
          <a:xfrm flipV="1">
            <a:off x="4140973" y="1963354"/>
            <a:ext cx="3739377" cy="85279"/>
          </a:xfrm>
          <a:prstGeom prst="curved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4B423041-E44D-F646-8541-5774058FA770}"/>
              </a:ext>
            </a:extLst>
          </p:cNvPr>
          <p:cNvCxnSpPr>
            <a:cxnSpLocks/>
            <a:stCxn id="27" idx="2"/>
            <a:endCxn id="56" idx="3"/>
          </p:cNvCxnSpPr>
          <p:nvPr/>
        </p:nvCxnSpPr>
        <p:spPr>
          <a:xfrm rot="5400000">
            <a:off x="7565132" y="2091959"/>
            <a:ext cx="1231308" cy="1719864"/>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Cross 38">
            <a:extLst>
              <a:ext uri="{FF2B5EF4-FFF2-40B4-BE49-F238E27FC236}">
                <a16:creationId xmlns:a16="http://schemas.microsoft.com/office/drawing/2014/main" id="{F1DC6BCE-FE31-394E-9EFF-096D1FEF2752}"/>
              </a:ext>
            </a:extLst>
          </p:cNvPr>
          <p:cNvSpPr/>
          <p:nvPr/>
        </p:nvSpPr>
        <p:spPr>
          <a:xfrm rot="2818962">
            <a:off x="6114520" y="120472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urved Connector 40">
            <a:extLst>
              <a:ext uri="{FF2B5EF4-FFF2-40B4-BE49-F238E27FC236}">
                <a16:creationId xmlns:a16="http://schemas.microsoft.com/office/drawing/2014/main" id="{2A497B94-B980-AF46-B65C-3C6CBD658C89}"/>
              </a:ext>
            </a:extLst>
          </p:cNvPr>
          <p:cNvCxnSpPr>
            <a:cxnSpLocks/>
            <a:stCxn id="10" idx="0"/>
            <a:endCxn id="5" idx="1"/>
          </p:cNvCxnSpPr>
          <p:nvPr/>
        </p:nvCxnSpPr>
        <p:spPr>
          <a:xfrm rot="16200000" flipV="1">
            <a:off x="742773" y="3373593"/>
            <a:ext cx="2154933" cy="1"/>
          </a:xfrm>
          <a:prstGeom prst="curvedConnector4">
            <a:avLst>
              <a:gd name="adj1" fmla="val 41348"/>
              <a:gd name="adj2" fmla="val 35138100000"/>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708E15B4-FE6B-1140-ADD2-3D3387687957}"/>
              </a:ext>
            </a:extLst>
          </p:cNvPr>
          <p:cNvCxnSpPr>
            <a:cxnSpLocks/>
            <a:stCxn id="5" idx="3"/>
            <a:endCxn id="28" idx="1"/>
          </p:cNvCxnSpPr>
          <p:nvPr/>
        </p:nvCxnSpPr>
        <p:spPr>
          <a:xfrm>
            <a:off x="4140973" y="2296127"/>
            <a:ext cx="625060" cy="251636"/>
          </a:xfrm>
          <a:prstGeom prst="curvedConnector2">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58FC53BB-5141-1244-83C2-13ECCAC1A33E}"/>
              </a:ext>
            </a:extLst>
          </p:cNvPr>
          <p:cNvCxnSpPr>
            <a:cxnSpLocks/>
            <a:stCxn id="5" idx="2"/>
          </p:cNvCxnSpPr>
          <p:nvPr/>
        </p:nvCxnSpPr>
        <p:spPr>
          <a:xfrm rot="16200000" flipH="1">
            <a:off x="2352430" y="3297186"/>
            <a:ext cx="1854924" cy="598572"/>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A1F579BB-26E7-6940-970E-BC1E31F488AB}"/>
              </a:ext>
            </a:extLst>
          </p:cNvPr>
          <p:cNvCxnSpPr>
            <a:cxnSpLocks/>
            <a:stCxn id="56" idx="2"/>
            <a:endCxn id="51" idx="0"/>
          </p:cNvCxnSpPr>
          <p:nvPr/>
        </p:nvCxnSpPr>
        <p:spPr>
          <a:xfrm rot="5400000">
            <a:off x="5479327" y="3459759"/>
            <a:ext cx="688221" cy="1216421"/>
          </a:xfrm>
          <a:prstGeom prst="curvedConnector3">
            <a:avLst>
              <a:gd name="adj1" fmla="val 50000"/>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FF00249-74A7-1F49-9EAC-9B24EF49EC9B}"/>
              </a:ext>
            </a:extLst>
          </p:cNvPr>
          <p:cNvSpPr/>
          <p:nvPr/>
        </p:nvSpPr>
        <p:spPr>
          <a:xfrm>
            <a:off x="1275734" y="3181024"/>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a:t>
            </a:r>
          </a:p>
        </p:txBody>
      </p:sp>
      <p:sp>
        <p:nvSpPr>
          <p:cNvPr id="60" name="Oval 59">
            <a:extLst>
              <a:ext uri="{FF2B5EF4-FFF2-40B4-BE49-F238E27FC236}">
                <a16:creationId xmlns:a16="http://schemas.microsoft.com/office/drawing/2014/main" id="{D28C256D-2B4F-B24D-BB5F-6FCF31AF8B27}"/>
              </a:ext>
            </a:extLst>
          </p:cNvPr>
          <p:cNvSpPr/>
          <p:nvPr/>
        </p:nvSpPr>
        <p:spPr>
          <a:xfrm>
            <a:off x="4383895" y="217215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2</a:t>
            </a:r>
          </a:p>
        </p:txBody>
      </p:sp>
      <p:sp>
        <p:nvSpPr>
          <p:cNvPr id="61" name="Oval 60">
            <a:extLst>
              <a:ext uri="{FF2B5EF4-FFF2-40B4-BE49-F238E27FC236}">
                <a16:creationId xmlns:a16="http://schemas.microsoft.com/office/drawing/2014/main" id="{98996734-4B00-C445-928A-5939B01447B8}"/>
              </a:ext>
            </a:extLst>
          </p:cNvPr>
          <p:cNvSpPr/>
          <p:nvPr/>
        </p:nvSpPr>
        <p:spPr>
          <a:xfrm>
            <a:off x="5747839" y="1775467"/>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62" name="Oval 61">
            <a:extLst>
              <a:ext uri="{FF2B5EF4-FFF2-40B4-BE49-F238E27FC236}">
                <a16:creationId xmlns:a16="http://schemas.microsoft.com/office/drawing/2014/main" id="{62F231DE-E806-2640-85BD-6E8FF817EB73}"/>
              </a:ext>
            </a:extLst>
          </p:cNvPr>
          <p:cNvSpPr/>
          <p:nvPr/>
        </p:nvSpPr>
        <p:spPr>
          <a:xfrm>
            <a:off x="2782672" y="3277073"/>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a:t>
            </a:r>
          </a:p>
        </p:txBody>
      </p:sp>
      <p:sp>
        <p:nvSpPr>
          <p:cNvPr id="63" name="Oval 62">
            <a:extLst>
              <a:ext uri="{FF2B5EF4-FFF2-40B4-BE49-F238E27FC236}">
                <a16:creationId xmlns:a16="http://schemas.microsoft.com/office/drawing/2014/main" id="{9D4F470C-7E7D-2B46-BDAC-6111D1C2C1BE}"/>
              </a:ext>
            </a:extLst>
          </p:cNvPr>
          <p:cNvSpPr/>
          <p:nvPr/>
        </p:nvSpPr>
        <p:spPr>
          <a:xfrm>
            <a:off x="4150573" y="346173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5</a:t>
            </a:r>
          </a:p>
        </p:txBody>
      </p:sp>
      <p:sp>
        <p:nvSpPr>
          <p:cNvPr id="40" name="Rounded Rectangle 39">
            <a:extLst>
              <a:ext uri="{FF2B5EF4-FFF2-40B4-BE49-F238E27FC236}">
                <a16:creationId xmlns:a16="http://schemas.microsoft.com/office/drawing/2014/main" id="{FCC24386-421D-8148-9503-BF7641133C95}"/>
              </a:ext>
            </a:extLst>
          </p:cNvPr>
          <p:cNvSpPr/>
          <p:nvPr/>
        </p:nvSpPr>
        <p:spPr bwMode="auto">
          <a:xfrm>
            <a:off x="2659946"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2" name="Rounded Rectangle 41">
            <a:extLst>
              <a:ext uri="{FF2B5EF4-FFF2-40B4-BE49-F238E27FC236}">
                <a16:creationId xmlns:a16="http://schemas.microsoft.com/office/drawing/2014/main" id="{5E130BCC-B7C0-3043-AC3C-8933CA248040}"/>
              </a:ext>
            </a:extLst>
          </p:cNvPr>
          <p:cNvSpPr/>
          <p:nvPr/>
        </p:nvSpPr>
        <p:spPr bwMode="auto">
          <a:xfrm>
            <a:off x="290378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43" name="Rounded Rectangle 42">
            <a:extLst>
              <a:ext uri="{FF2B5EF4-FFF2-40B4-BE49-F238E27FC236}">
                <a16:creationId xmlns:a16="http://schemas.microsoft.com/office/drawing/2014/main" id="{A3E2BB2D-AD4C-A540-B7A6-23670CDBEE35}"/>
              </a:ext>
            </a:extLst>
          </p:cNvPr>
          <p:cNvSpPr/>
          <p:nvPr/>
        </p:nvSpPr>
        <p:spPr bwMode="auto">
          <a:xfrm>
            <a:off x="3149345"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44" name="Rounded Rectangle 43">
            <a:extLst>
              <a:ext uri="{FF2B5EF4-FFF2-40B4-BE49-F238E27FC236}">
                <a16:creationId xmlns:a16="http://schemas.microsoft.com/office/drawing/2014/main" id="{86142954-E40B-7848-819E-2259D81AF13A}"/>
              </a:ext>
            </a:extLst>
          </p:cNvPr>
          <p:cNvSpPr/>
          <p:nvPr/>
        </p:nvSpPr>
        <p:spPr bwMode="auto">
          <a:xfrm>
            <a:off x="3393182"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45" name="Rounded Rectangle 44">
            <a:extLst>
              <a:ext uri="{FF2B5EF4-FFF2-40B4-BE49-F238E27FC236}">
                <a16:creationId xmlns:a16="http://schemas.microsoft.com/office/drawing/2014/main" id="{3CBCD715-67DC-554F-A650-59C67394C250}"/>
              </a:ext>
            </a:extLst>
          </p:cNvPr>
          <p:cNvSpPr/>
          <p:nvPr/>
        </p:nvSpPr>
        <p:spPr bwMode="auto">
          <a:xfrm>
            <a:off x="3638743" y="443113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47" name="TextBox 46">
            <a:extLst>
              <a:ext uri="{FF2B5EF4-FFF2-40B4-BE49-F238E27FC236}">
                <a16:creationId xmlns:a16="http://schemas.microsoft.com/office/drawing/2014/main" id="{1E10CEF1-C556-F645-916D-D343050B5A8E}"/>
              </a:ext>
            </a:extLst>
          </p:cNvPr>
          <p:cNvSpPr txBox="1"/>
          <p:nvPr/>
        </p:nvSpPr>
        <p:spPr>
          <a:xfrm>
            <a:off x="2584557" y="4115620"/>
            <a:ext cx="1441420" cy="369332"/>
          </a:xfrm>
          <a:prstGeom prst="rect">
            <a:avLst/>
          </a:prstGeom>
          <a:noFill/>
        </p:spPr>
        <p:txBody>
          <a:bodyPr wrap="none" rtlCol="0">
            <a:spAutoFit/>
          </a:bodyPr>
          <a:lstStyle/>
          <a:p>
            <a:r>
              <a:rPr lang="en-US">
                <a:solidFill>
                  <a:schemeClr val="accent1">
                    <a:lumMod val="25000"/>
                  </a:schemeClr>
                </a:solidFill>
              </a:rPr>
              <a:t>order-retries</a:t>
            </a:r>
          </a:p>
        </p:txBody>
      </p:sp>
      <p:sp>
        <p:nvSpPr>
          <p:cNvPr id="48" name="Rounded Rectangle 47">
            <a:extLst>
              <a:ext uri="{FF2B5EF4-FFF2-40B4-BE49-F238E27FC236}">
                <a16:creationId xmlns:a16="http://schemas.microsoft.com/office/drawing/2014/main" id="{B96B0153-422F-5F4D-BC98-F5DBCD399934}"/>
              </a:ext>
            </a:extLst>
          </p:cNvPr>
          <p:cNvSpPr/>
          <p:nvPr/>
        </p:nvSpPr>
        <p:spPr bwMode="auto">
          <a:xfrm>
            <a:off x="4603046"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49" name="Rounded Rectangle 48">
            <a:extLst>
              <a:ext uri="{FF2B5EF4-FFF2-40B4-BE49-F238E27FC236}">
                <a16:creationId xmlns:a16="http://schemas.microsoft.com/office/drawing/2014/main" id="{D230F4C6-AA24-7D47-A407-21E7B998DF81}"/>
              </a:ext>
            </a:extLst>
          </p:cNvPr>
          <p:cNvSpPr/>
          <p:nvPr/>
        </p:nvSpPr>
        <p:spPr bwMode="auto">
          <a:xfrm>
            <a:off x="4846883"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51" name="Rounded Rectangle 50">
            <a:extLst>
              <a:ext uri="{FF2B5EF4-FFF2-40B4-BE49-F238E27FC236}">
                <a16:creationId xmlns:a16="http://schemas.microsoft.com/office/drawing/2014/main" id="{6865CA7D-DC04-B446-B155-41B35DD750AF}"/>
              </a:ext>
            </a:extLst>
          </p:cNvPr>
          <p:cNvSpPr/>
          <p:nvPr/>
        </p:nvSpPr>
        <p:spPr bwMode="auto">
          <a:xfrm>
            <a:off x="5092445" y="4412080"/>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55" name="TextBox 54">
            <a:extLst>
              <a:ext uri="{FF2B5EF4-FFF2-40B4-BE49-F238E27FC236}">
                <a16:creationId xmlns:a16="http://schemas.microsoft.com/office/drawing/2014/main" id="{D507E71A-DC59-134D-B9BC-8AAB05DE3EB9}"/>
              </a:ext>
            </a:extLst>
          </p:cNvPr>
          <p:cNvSpPr txBox="1"/>
          <p:nvPr/>
        </p:nvSpPr>
        <p:spPr>
          <a:xfrm>
            <a:off x="4527657" y="4096570"/>
            <a:ext cx="2018501" cy="369332"/>
          </a:xfrm>
          <a:prstGeom prst="rect">
            <a:avLst/>
          </a:prstGeom>
          <a:noFill/>
        </p:spPr>
        <p:txBody>
          <a:bodyPr wrap="none" rtlCol="0">
            <a:spAutoFit/>
          </a:bodyPr>
          <a:lstStyle/>
          <a:p>
            <a:r>
              <a:rPr lang="en-US">
                <a:solidFill>
                  <a:schemeClr val="accent1">
                    <a:lumMod val="25000"/>
                  </a:schemeClr>
                </a:solidFill>
              </a:rPr>
              <a:t>order-dead-letters</a:t>
            </a:r>
          </a:p>
        </p:txBody>
      </p:sp>
      <p:sp>
        <p:nvSpPr>
          <p:cNvPr id="56" name="Rectangle 55">
            <a:extLst>
              <a:ext uri="{FF2B5EF4-FFF2-40B4-BE49-F238E27FC236}">
                <a16:creationId xmlns:a16="http://schemas.microsoft.com/office/drawing/2014/main" id="{322FABA9-0F67-AB4C-99B8-E23001D1E7FA}"/>
              </a:ext>
            </a:extLst>
          </p:cNvPr>
          <p:cNvSpPr/>
          <p:nvPr/>
        </p:nvSpPr>
        <p:spPr>
          <a:xfrm>
            <a:off x="5542439" y="3411230"/>
            <a:ext cx="1778415" cy="312629"/>
          </a:xfrm>
          <a:prstGeom prst="rect">
            <a:avLst/>
          </a:prstGeom>
          <a:solidFill>
            <a:schemeClr val="bg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rgbClr val="7030A0"/>
                </a:solidFill>
              </a:rPr>
              <a:t>Order-retry function</a:t>
            </a:r>
          </a:p>
        </p:txBody>
      </p:sp>
      <p:cxnSp>
        <p:nvCxnSpPr>
          <p:cNvPr id="57" name="Curved Connector 56">
            <a:extLst>
              <a:ext uri="{FF2B5EF4-FFF2-40B4-BE49-F238E27FC236}">
                <a16:creationId xmlns:a16="http://schemas.microsoft.com/office/drawing/2014/main" id="{2C2C1435-F03C-E845-90F0-A037984CA1E3}"/>
              </a:ext>
            </a:extLst>
          </p:cNvPr>
          <p:cNvCxnSpPr>
            <a:cxnSpLocks/>
            <a:stCxn id="45" idx="0"/>
            <a:endCxn id="56" idx="1"/>
          </p:cNvCxnSpPr>
          <p:nvPr/>
        </p:nvCxnSpPr>
        <p:spPr>
          <a:xfrm rot="5400000" flipH="1" flipV="1">
            <a:off x="4220189" y="3108881"/>
            <a:ext cx="863585" cy="1780915"/>
          </a:xfrm>
          <a:prstGeom prst="curvedConnector2">
            <a:avLst/>
          </a:prstGeom>
          <a:ln>
            <a:solidFill>
              <a:schemeClr val="accent6"/>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64" name="Curved Connector 63">
            <a:extLst>
              <a:ext uri="{FF2B5EF4-FFF2-40B4-BE49-F238E27FC236}">
                <a16:creationId xmlns:a16="http://schemas.microsoft.com/office/drawing/2014/main" id="{D9B5F5E6-E27F-A140-8192-325A1F592330}"/>
              </a:ext>
            </a:extLst>
          </p:cNvPr>
          <p:cNvCxnSpPr>
            <a:cxnSpLocks/>
            <a:stCxn id="56" idx="0"/>
          </p:cNvCxnSpPr>
          <p:nvPr/>
        </p:nvCxnSpPr>
        <p:spPr>
          <a:xfrm rot="5400000" flipH="1" flipV="1">
            <a:off x="6546034" y="2090559"/>
            <a:ext cx="1206284" cy="1435059"/>
          </a:xfrm>
          <a:prstGeom prst="curved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urved Connector 64">
            <a:extLst>
              <a:ext uri="{FF2B5EF4-FFF2-40B4-BE49-F238E27FC236}">
                <a16:creationId xmlns:a16="http://schemas.microsoft.com/office/drawing/2014/main" id="{D53C42E0-9054-514F-AF15-01C1AF7A5E21}"/>
              </a:ext>
            </a:extLst>
          </p:cNvPr>
          <p:cNvCxnSpPr>
            <a:cxnSpLocks/>
            <a:stCxn id="27" idx="1"/>
          </p:cNvCxnSpPr>
          <p:nvPr/>
        </p:nvCxnSpPr>
        <p:spPr>
          <a:xfrm rot="10800000">
            <a:off x="6431646" y="1475870"/>
            <a:ext cx="1448704" cy="487485"/>
          </a:xfrm>
          <a:prstGeom prst="curved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4FD4E970-2D56-DE45-A423-C13E493E55A1}"/>
              </a:ext>
            </a:extLst>
          </p:cNvPr>
          <p:cNvSpPr/>
          <p:nvPr/>
        </p:nvSpPr>
        <p:spPr>
          <a:xfrm>
            <a:off x="6303223" y="2718789"/>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6</a:t>
            </a:r>
          </a:p>
        </p:txBody>
      </p:sp>
      <p:sp>
        <p:nvSpPr>
          <p:cNvPr id="67" name="Oval 66">
            <a:extLst>
              <a:ext uri="{FF2B5EF4-FFF2-40B4-BE49-F238E27FC236}">
                <a16:creationId xmlns:a16="http://schemas.microsoft.com/office/drawing/2014/main" id="{B0A16E01-8385-C441-8711-8E966C5FF1D0}"/>
              </a:ext>
            </a:extLst>
          </p:cNvPr>
          <p:cNvSpPr/>
          <p:nvPr/>
        </p:nvSpPr>
        <p:spPr>
          <a:xfrm>
            <a:off x="6128716" y="3825538"/>
            <a:ext cx="302930" cy="36933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7</a:t>
            </a:r>
          </a:p>
        </p:txBody>
      </p:sp>
      <p:sp>
        <p:nvSpPr>
          <p:cNvPr id="68" name="Cross 67">
            <a:extLst>
              <a:ext uri="{FF2B5EF4-FFF2-40B4-BE49-F238E27FC236}">
                <a16:creationId xmlns:a16="http://schemas.microsoft.com/office/drawing/2014/main" id="{BCA1700B-0BDC-8B46-AE25-BFCEDEBC83C7}"/>
              </a:ext>
            </a:extLst>
          </p:cNvPr>
          <p:cNvSpPr/>
          <p:nvPr/>
        </p:nvSpPr>
        <p:spPr>
          <a:xfrm rot="2818962">
            <a:off x="8190970" y="3014470"/>
            <a:ext cx="532250" cy="542299"/>
          </a:xfrm>
          <a:prstGeom prst="plus">
            <a:avLst>
              <a:gd name="adj" fmla="val 4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398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Fleet-</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Orders-command-</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voyages-</a:t>
            </a:r>
            <a:r>
              <a:rPr lang="en-US" sz="1400" err="1">
                <a:solidFill>
                  <a:schemeClr val="bg1">
                    <a:lumMod val="50000"/>
                  </a:schemeClr>
                </a:solidFill>
                <a:latin typeface="IBM Plex Sans" panose="020B0503050203000203" pitchFamily="34" charset="77"/>
              </a:rPr>
              <a:t>ms</a:t>
            </a:r>
            <a:endParaRPr lang="en-US" sz="140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Orders-query-</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a:solidFill>
                  <a:schemeClr val="bg1">
                    <a:lumMod val="50000"/>
                  </a:schemeClr>
                </a:solidFill>
                <a:latin typeface="IBM Plex Sans" panose="020B0503050203000203" pitchFamily="34" charset="77"/>
              </a:rPr>
              <a:t>Containers-</a:t>
            </a:r>
            <a:r>
              <a:rPr lang="en-US" sz="1400" err="1">
                <a:solidFill>
                  <a:schemeClr val="bg1">
                    <a:lumMod val="50000"/>
                  </a:schemeClr>
                </a:solidFill>
                <a:latin typeface="IBM Plex Sans" panose="020B0503050203000203" pitchFamily="34" charset="77"/>
              </a:rPr>
              <a:t>ms</a:t>
            </a:r>
            <a:endParaRPr lang="en-US" sz="120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User Interface</a:t>
            </a:r>
          </a:p>
          <a:p>
            <a:pPr algn="ctr"/>
            <a:r>
              <a:rPr lang="en-US" sz="120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Architecture</a:t>
            </a:r>
          </a:p>
        </p:txBody>
      </p:sp>
      <p:sp>
        <p:nvSpPr>
          <p:cNvPr id="4" name="Slide Number Placeholder 3"/>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0" fontAlgn="base" hangingPunct="0">
              <a:spcBef>
                <a:spcPct val="0"/>
              </a:spcBef>
              <a:spcAft>
                <a:spcPct val="0"/>
              </a:spcAft>
            </a:pPr>
            <a:fld id="{2F63A97E-D605-DC42-8452-C14CD1FA87FA}" type="slidenum">
              <a:rPr lang="en-US" smtClean="0">
                <a:solidFill>
                  <a:srgbClr val="5AAAFA"/>
                </a:solidFill>
              </a:rPr>
              <a:pPr eaLnBrk="0" fontAlgn="base" hangingPunct="0">
                <a:spcBef>
                  <a:spcPct val="0"/>
                </a:spcBef>
                <a:spcAft>
                  <a:spcPct val="0"/>
                </a:spcAft>
              </a:pPr>
              <a:t>28</a:t>
            </a:fld>
            <a:endParaRPr lang="en-US">
              <a:solidFill>
                <a:srgbClr val="6D7777"/>
              </a:solidFill>
              <a:latin typeface="Arial" panose="020B0604020202020204" pitchFamily="34" charset="0"/>
              <a:cs typeface="Arial" panose="020B0604020202020204" pitchFamily="34" charset="0"/>
            </a:endParaRPr>
          </a:p>
        </p:txBody>
      </p:sp>
      <p:sp>
        <p:nvSpPr>
          <p:cNvPr id="20" name="Rectangle 19"/>
          <p:cNvSpPr/>
          <p:nvPr/>
        </p:nvSpPr>
        <p:spPr>
          <a:xfrm>
            <a:off x="1036248" y="2171663"/>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23" name="Rounded Rectangle 22"/>
          <p:cNvSpPr/>
          <p:nvPr/>
        </p:nvSpPr>
        <p:spPr>
          <a:xfrm>
            <a:off x="1115577" y="422794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16" name="Rectangle 15"/>
          <p:cNvSpPr/>
          <p:nvPr/>
        </p:nvSpPr>
        <p:spPr>
          <a:xfrm>
            <a:off x="2958354" y="1939357"/>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Broker-0 Server</a:t>
            </a:r>
          </a:p>
        </p:txBody>
      </p:sp>
      <p:sp>
        <p:nvSpPr>
          <p:cNvPr id="28" name="Rectangle 27"/>
          <p:cNvSpPr/>
          <p:nvPr/>
        </p:nvSpPr>
        <p:spPr>
          <a:xfrm>
            <a:off x="8934025" y="2215745"/>
            <a:ext cx="1304065" cy="31258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29" name="Rounded Rectangle 28"/>
          <p:cNvSpPr/>
          <p:nvPr/>
        </p:nvSpPr>
        <p:spPr>
          <a:xfrm>
            <a:off x="9015935"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0" name="Rounded Rectangle 29"/>
          <p:cNvSpPr/>
          <p:nvPr/>
        </p:nvSpPr>
        <p:spPr>
          <a:xfrm>
            <a:off x="9013351" y="326463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2" name="Rounded Rectangle 31"/>
          <p:cNvSpPr/>
          <p:nvPr/>
        </p:nvSpPr>
        <p:spPr>
          <a:xfrm>
            <a:off x="9013351"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33" name="TextBox 32"/>
          <p:cNvSpPr txBox="1"/>
          <p:nvPr/>
        </p:nvSpPr>
        <p:spPr>
          <a:xfrm>
            <a:off x="8721520" y="1785470"/>
            <a:ext cx="1516762"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Consumer group</a:t>
            </a:r>
          </a:p>
        </p:txBody>
      </p:sp>
      <p:cxnSp>
        <p:nvCxnSpPr>
          <p:cNvPr id="43" name="Straight Arrow Connector 42"/>
          <p:cNvCxnSpPr>
            <a:stCxn id="21" idx="3"/>
            <a:endCxn id="24" idx="1"/>
          </p:cNvCxnSpPr>
          <p:nvPr/>
        </p:nvCxnSpPr>
        <p:spPr>
          <a:xfrm flipV="1">
            <a:off x="2210790" y="2496361"/>
            <a:ext cx="1211231"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1" y="3000960"/>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Broker-1 Server</a:t>
            </a:r>
          </a:p>
        </p:txBody>
      </p:sp>
      <p:sp>
        <p:nvSpPr>
          <p:cNvPr id="55" name="Rectangle 54"/>
          <p:cNvSpPr/>
          <p:nvPr/>
        </p:nvSpPr>
        <p:spPr>
          <a:xfrm>
            <a:off x="2938494" y="4185743"/>
            <a:ext cx="4769831" cy="914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Broker-2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1" y="22696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2 Replica 1</a:t>
            </a:r>
          </a:p>
        </p:txBody>
      </p:sp>
      <p:cxnSp>
        <p:nvCxnSpPr>
          <p:cNvPr id="49" name="Straight Arrow Connector 48"/>
          <p:cNvCxnSpPr>
            <a:cxnSpLocks/>
            <a:stCxn id="24" idx="3"/>
            <a:endCxn id="29" idx="1"/>
          </p:cNvCxnSpPr>
          <p:nvPr/>
        </p:nvCxnSpPr>
        <p:spPr>
          <a:xfrm>
            <a:off x="4638172" y="2496361"/>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4630198" y="3481615"/>
            <a:ext cx="4383153" cy="11926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4402319" y="4303119"/>
            <a:ext cx="4611032" cy="337196"/>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76" name="Rectangle 75"/>
          <p:cNvSpPr/>
          <p:nvPr/>
        </p:nvSpPr>
        <p:spPr>
          <a:xfrm>
            <a:off x="2732715" y="5428645"/>
            <a:ext cx="6560800" cy="10129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400" err="1">
                <a:solidFill>
                  <a:srgbClr val="325C80">
                    <a:lumMod val="50000"/>
                  </a:srgbClr>
                </a:solidFill>
                <a:latin typeface="Arial"/>
              </a:rPr>
              <a:t>ZooKeeper</a:t>
            </a:r>
            <a:r>
              <a:rPr lang="en-US" sz="1400">
                <a:solidFill>
                  <a:srgbClr val="325C80">
                    <a:lumMod val="50000"/>
                  </a:srgbClr>
                </a:solidFill>
                <a:latin typeface="Aria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6"/>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325C80">
                      <a:lumMod val="50000"/>
                    </a:srgbClr>
                  </a:solidFill>
                  <a:latin typeface="Arial"/>
                </a:rPr>
                <a:t>Node 3</a:t>
              </a:r>
            </a:p>
          </p:txBody>
        </p:sp>
      </p:grpSp>
      <p:sp>
        <p:nvSpPr>
          <p:cNvPr id="38" name="TextBox 37"/>
          <p:cNvSpPr txBox="1"/>
          <p:nvPr/>
        </p:nvSpPr>
        <p:spPr>
          <a:xfrm>
            <a:off x="3360335" y="4173293"/>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3</a:t>
            </a:r>
          </a:p>
        </p:txBody>
      </p:sp>
      <p:sp>
        <p:nvSpPr>
          <p:cNvPr id="37" name="TextBox 36"/>
          <p:cNvSpPr txBox="1"/>
          <p:nvPr/>
        </p:nvSpPr>
        <p:spPr>
          <a:xfrm>
            <a:off x="3346265" y="3119606"/>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2</a:t>
            </a:r>
          </a:p>
        </p:txBody>
      </p:sp>
      <p:sp>
        <p:nvSpPr>
          <p:cNvPr id="36" name="TextBox 35"/>
          <p:cNvSpPr txBox="1"/>
          <p:nvPr/>
        </p:nvSpPr>
        <p:spPr>
          <a:xfrm>
            <a:off x="3393609" y="1946188"/>
            <a:ext cx="990977" cy="307777"/>
          </a:xfrm>
          <a:prstGeom prst="rect">
            <a:avLst/>
          </a:prstGeom>
          <a:noFill/>
        </p:spPr>
        <p:txBody>
          <a:bodyPr wrap="none" rtlCol="0">
            <a:spAutoFit/>
          </a:bodyPr>
          <a:lstStyle/>
          <a:p>
            <a:pPr eaLnBrk="0" fontAlgn="base" hangingPunct="0">
              <a:spcBef>
                <a:spcPct val="0"/>
              </a:spcBef>
              <a:spcAft>
                <a:spcPct val="0"/>
              </a:spcAft>
            </a:pPr>
            <a:r>
              <a:rPr lang="en-US" sz="1400">
                <a:solidFill>
                  <a:srgbClr val="325C80">
                    <a:lumMod val="50000"/>
                  </a:srgbClr>
                </a:solidFill>
              </a:rPr>
              <a:t>Partition 1</a:t>
            </a:r>
          </a:p>
        </p:txBody>
      </p:sp>
      <p:sp>
        <p:nvSpPr>
          <p:cNvPr id="25" name="Can 24"/>
          <p:cNvSpPr/>
          <p:nvPr/>
        </p:nvSpPr>
        <p:spPr>
          <a:xfrm rot="16200000">
            <a:off x="3826244" y="2992808"/>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a:t>
            </a:r>
          </a:p>
        </p:txBody>
      </p:sp>
      <p:sp>
        <p:nvSpPr>
          <p:cNvPr id="26" name="Can 25"/>
          <p:cNvSpPr/>
          <p:nvPr/>
        </p:nvSpPr>
        <p:spPr>
          <a:xfrm rot="16200000">
            <a:off x="3716667" y="4144825"/>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a:t>
            </a:r>
          </a:p>
        </p:txBody>
      </p:sp>
      <p:cxnSp>
        <p:nvCxnSpPr>
          <p:cNvPr id="70" name="Straight Arrow Connector 69"/>
          <p:cNvCxnSpPr>
            <a:cxnSpLocks/>
            <a:stCxn id="22" idx="3"/>
            <a:endCxn id="26" idx="0"/>
          </p:cNvCxnSpPr>
          <p:nvPr/>
        </p:nvCxnSpPr>
        <p:spPr>
          <a:xfrm>
            <a:off x="2208205" y="3437533"/>
            <a:ext cx="1298216" cy="120278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301195" cy="873691"/>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a:solidFill>
                  <a:srgbClr val="FFFFFF"/>
                </a:solidFill>
                <a:latin typeface="Arial"/>
              </a:rPr>
              <a:t>a b c d e</a:t>
            </a:r>
          </a:p>
        </p:txBody>
      </p:sp>
      <p:sp>
        <p:nvSpPr>
          <p:cNvPr id="13" name="Rectangle 12"/>
          <p:cNvSpPr/>
          <p:nvPr/>
        </p:nvSpPr>
        <p:spPr>
          <a:xfrm>
            <a:off x="2723617" y="1400363"/>
            <a:ext cx="2514833"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a:solidFill>
                  <a:srgbClr val="325C80">
                    <a:lumMod val="50000"/>
                  </a:srgbClr>
                </a:solidFill>
                <a:latin typeface="Aria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2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3" name="Can 2">
            <a:extLst>
              <a:ext uri="{FF2B5EF4-FFF2-40B4-BE49-F238E27FC236}">
                <a16:creationId xmlns:a16="http://schemas.microsoft.com/office/drawing/2014/main" id="{34A9EB8E-7A82-2B4B-8CCE-6DCF54508E88}"/>
              </a:ext>
            </a:extLst>
          </p:cNvPr>
          <p:cNvSpPr/>
          <p:nvPr/>
        </p:nvSpPr>
        <p:spPr>
          <a:xfrm>
            <a:off x="7622937" y="1798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9" name="Can 38">
            <a:extLst>
              <a:ext uri="{FF2B5EF4-FFF2-40B4-BE49-F238E27FC236}">
                <a16:creationId xmlns:a16="http://schemas.microsoft.com/office/drawing/2014/main" id="{3A643662-226A-E746-B897-D497D282660B}"/>
              </a:ext>
            </a:extLst>
          </p:cNvPr>
          <p:cNvSpPr/>
          <p:nvPr/>
        </p:nvSpPr>
        <p:spPr>
          <a:xfrm>
            <a:off x="7622937" y="28148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80494E68-C9EF-0E43-B12F-088E2AAD7777}"/>
              </a:ext>
            </a:extLst>
          </p:cNvPr>
          <p:cNvSpPr/>
          <p:nvPr/>
        </p:nvSpPr>
        <p:spPr>
          <a:xfrm>
            <a:off x="7597537" y="4491224"/>
            <a:ext cx="258129" cy="710339"/>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Tree>
    <p:extLst>
      <p:ext uri="{BB962C8B-B14F-4D97-AF65-F5344CB8AC3E}">
        <p14:creationId xmlns:p14="http://schemas.microsoft.com/office/powerpoint/2010/main" val="526766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29</a:t>
            </a:fld>
            <a:endParaRPr lang="en-US">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new</a:t>
            </a:r>
          </a:p>
        </p:txBody>
      </p:sp>
    </p:spTree>
    <p:extLst>
      <p:ext uri="{BB962C8B-B14F-4D97-AF65-F5344CB8AC3E}">
        <p14:creationId xmlns:p14="http://schemas.microsoft.com/office/powerpoint/2010/main" val="2306553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3</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Server Pages</a:t>
            </a: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Shared APIs</a:t>
            </a: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Web APIs</a:t>
            </a: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happy path</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30</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48331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096000" cy="307777"/>
          </a:xfrm>
          <a:prstGeom prst="rect">
            <a:avLst/>
          </a:prstGeom>
        </p:spPr>
        <p:txBody>
          <a:bodyPr>
            <a:spAutoFit/>
          </a:bodyPr>
          <a:lstStyle/>
          <a:p>
            <a:pPr eaLnBrk="0" fontAlgn="base" hangingPunct="0">
              <a:spcBef>
                <a:spcPct val="0"/>
              </a:spcBef>
              <a:spcAft>
                <a:spcPct val="0"/>
              </a:spcAft>
              <a:defRPr/>
            </a:pPr>
            <a:r>
              <a:rPr lang="en-US" sz="1400" dirty="0">
                <a:solidFill>
                  <a:srgbClr val="1D3649">
                    <a:lumMod val="50000"/>
                  </a:srgb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”acks"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”all"</a:t>
            </a:r>
            <a:r>
              <a:rPr lang="en-US" sz="1400" dirty="0">
                <a:solidFill>
                  <a:srgbClr val="D4D4D4"/>
                </a:solidFill>
                <a:latin typeface="Menlo" panose="020B0609030804020204" pitchFamily="49" charset="0"/>
              </a:rPr>
              <a:t>);</a:t>
            </a:r>
          </a:p>
        </p:txBody>
      </p:sp>
      <p:cxnSp>
        <p:nvCxnSpPr>
          <p:cNvPr id="30" name="Curved Connector 29">
            <a:extLst>
              <a:ext uri="{FF2B5EF4-FFF2-40B4-BE49-F238E27FC236}">
                <a16:creationId xmlns:a16="http://schemas.microsoft.com/office/drawing/2014/main" id="{ECC903AD-10EB-FA44-93A2-FA01AFF5552B}"/>
              </a:ext>
            </a:extLst>
          </p:cNvPr>
          <p:cNvCxnSpPr>
            <a:cxnSpLocks/>
            <a:endCxn id="73" idx="0"/>
          </p:cNvCxnSpPr>
          <p:nvPr/>
        </p:nvCxnSpPr>
        <p:spPr>
          <a:xfrm rot="5400000">
            <a:off x="2492273" y="2676583"/>
            <a:ext cx="947648" cy="484951"/>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7" name="TextBox 46">
            <a:extLst>
              <a:ext uri="{FF2B5EF4-FFF2-40B4-BE49-F238E27FC236}">
                <a16:creationId xmlns:a16="http://schemas.microsoft.com/office/drawing/2014/main" id="{94D6DA43-281B-B44A-ABBD-2793D340FA4F}"/>
              </a:ext>
            </a:extLst>
          </p:cNvPr>
          <p:cNvSpPr txBox="1"/>
          <p:nvPr/>
        </p:nvSpPr>
        <p:spPr>
          <a:xfrm>
            <a:off x="2024436" y="2558446"/>
            <a:ext cx="534121" cy="297454"/>
          </a:xfrm>
          <a:prstGeom prst="rect">
            <a:avLst/>
          </a:prstGeom>
          <a:noFill/>
        </p:spPr>
        <p:txBody>
          <a:bodyPr wrap="none" rtlCol="0">
            <a:spAutoFit/>
          </a:bodyPr>
          <a:lstStyle/>
          <a:p>
            <a:pPr defTabSz="914377">
              <a:defRPr/>
            </a:pPr>
            <a:r>
              <a:rPr lang="en-US" sz="1333" dirty="0"/>
              <a:t>acks</a:t>
            </a:r>
          </a:p>
        </p:txBody>
      </p:sp>
      <p:cxnSp>
        <p:nvCxnSpPr>
          <p:cNvPr id="53" name="Curved Connector 52">
            <a:extLst>
              <a:ext uri="{FF2B5EF4-FFF2-40B4-BE49-F238E27FC236}">
                <a16:creationId xmlns:a16="http://schemas.microsoft.com/office/drawing/2014/main" id="{F0868D55-B66D-2649-B03F-4AAE7F7A13EF}"/>
              </a:ext>
            </a:extLst>
          </p:cNvPr>
          <p:cNvCxnSpPr>
            <a:cxnSpLocks/>
            <a:stCxn id="9" idx="0"/>
          </p:cNvCxnSpPr>
          <p:nvPr/>
        </p:nvCxnSpPr>
        <p:spPr>
          <a:xfrm rot="5400000" flipH="1" flipV="1">
            <a:off x="2430391" y="2791932"/>
            <a:ext cx="592477" cy="4788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2" idx="2"/>
          </p:cNvCxnSpPr>
          <p:nvPr/>
        </p:nvCxnSpPr>
        <p:spPr>
          <a:xfrm rot="16200000" flipV="1">
            <a:off x="2193437" y="4095102"/>
            <a:ext cx="2182820" cy="1394983"/>
          </a:xfrm>
          <a:prstGeom prst="bentConnector3">
            <a:avLst>
              <a:gd name="adj1" fmla="val 77927"/>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229506" y="2576923"/>
            <a:ext cx="800219" cy="297454"/>
          </a:xfrm>
          <a:prstGeom prst="rect">
            <a:avLst/>
          </a:prstGeom>
          <a:noFill/>
        </p:spPr>
        <p:txBody>
          <a:bodyPr wrap="none" rtlCol="0">
            <a:spAutoFit/>
          </a:bodyPr>
          <a:lstStyle/>
          <a:p>
            <a:r>
              <a:rPr lang="en-US" sz="1333" dirty="0"/>
              <a:t>produce</a:t>
            </a:r>
            <a:endParaRPr sz="1333" dirty="0"/>
          </a:p>
        </p:txBody>
      </p:sp>
      <p:sp>
        <p:nvSpPr>
          <p:cNvPr id="87" name="TextBox 86">
            <a:extLst>
              <a:ext uri="{FF2B5EF4-FFF2-40B4-BE49-F238E27FC236}">
                <a16:creationId xmlns:a16="http://schemas.microsoft.com/office/drawing/2014/main" id="{02E941E2-4AF0-414F-8FE7-A18E2A24C8F3}"/>
              </a:ext>
            </a:extLst>
          </p:cNvPr>
          <p:cNvSpPr txBox="1"/>
          <p:nvPr/>
        </p:nvSpPr>
        <p:spPr>
          <a:xfrm>
            <a:off x="3990265" y="5241722"/>
            <a:ext cx="1237968" cy="502573"/>
          </a:xfrm>
          <a:prstGeom prst="rect">
            <a:avLst/>
          </a:prstGeom>
          <a:noFill/>
        </p:spPr>
        <p:txBody>
          <a:bodyPr wrap="none" rtlCol="0">
            <a:spAutoFit/>
          </a:bodyPr>
          <a:lstStyle/>
          <a:p>
            <a:r>
              <a:rPr lang="en-US" sz="1333" dirty="0"/>
              <a:t>Poll</a:t>
            </a:r>
          </a:p>
          <a:p>
            <a:r>
              <a:rPr lang="en-US" sz="1333" dirty="0"/>
              <a:t>Commit offset</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4527843" cy="369332"/>
          </a:xfrm>
          <a:prstGeom prst="rect">
            <a:avLst/>
          </a:prstGeom>
          <a:noFill/>
        </p:spPr>
        <p:txBody>
          <a:bodyPr wrap="none" rtlCol="0">
            <a:spAutoFit/>
          </a:bodyPr>
          <a:lstStyle/>
          <a:p>
            <a:r>
              <a:rPr lang="en-US" dirty="0"/>
              <a:t>Always read from the last committed offset</a:t>
            </a:r>
            <a:endParaRPr dirty="0"/>
          </a:p>
        </p:txBody>
      </p:sp>
      <p:sp>
        <p:nvSpPr>
          <p:cNvPr id="89" name="AutoShape 4">
            <a:extLst>
              <a:ext uri="{FF2B5EF4-FFF2-40B4-BE49-F238E27FC236}">
                <a16:creationId xmlns:a16="http://schemas.microsoft.com/office/drawing/2014/main" id="{229D0954-4861-C945-9B58-343814997230}"/>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Tree>
    <p:extLst>
      <p:ext uri="{BB962C8B-B14F-4D97-AF65-F5344CB8AC3E}">
        <p14:creationId xmlns:p14="http://schemas.microsoft.com/office/powerpoint/2010/main" val="1858674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a:t>
            </a:r>
            <a:r>
              <a:rPr lang="en-US" dirty="0" err="1"/>
              <a:t>oups</a:t>
            </a:r>
            <a:endParaRPr lang="en-US" dirty="0"/>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31</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546889" y="3146849"/>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096000" cy="307777"/>
          </a:xfrm>
          <a:prstGeom prst="rect">
            <a:avLst/>
          </a:prstGeom>
        </p:spPr>
        <p:txBody>
          <a:bodyPr>
            <a:spAutoFit/>
          </a:bodyPr>
          <a:lstStyle/>
          <a:p>
            <a:pPr eaLnBrk="0" fontAlgn="base" hangingPunct="0">
              <a:spcBef>
                <a:spcPct val="0"/>
              </a:spcBef>
              <a:spcAft>
                <a:spcPct val="0"/>
              </a:spcAft>
              <a:defRPr/>
            </a:pPr>
            <a:r>
              <a:rPr lang="en-US" sz="1400" dirty="0">
                <a:solidFill>
                  <a:srgbClr val="1D3649">
                    <a:lumMod val="50000"/>
                  </a:srgbClr>
                </a:solidFill>
                <a:latin typeface="Menlo" panose="020B0609030804020204" pitchFamily="49" charset="0"/>
              </a:rPr>
              <a:t>producerProps.put</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”acks"</a:t>
            </a:r>
            <a:r>
              <a:rPr lang="en-US" sz="1400" dirty="0">
                <a:solidFill>
                  <a:srgbClr val="D4D4D4"/>
                </a:solidFill>
                <a:latin typeface="Menlo" panose="020B0609030804020204" pitchFamily="49" charset="0"/>
              </a:rPr>
              <a:t>, </a:t>
            </a:r>
            <a:r>
              <a:rPr lang="en-US" sz="1400" dirty="0">
                <a:solidFill>
                  <a:srgbClr val="CE9178"/>
                </a:solidFill>
                <a:latin typeface="Menlo" panose="020B0609030804020204" pitchFamily="49" charset="0"/>
              </a:rPr>
              <a:t>”all"</a:t>
            </a:r>
            <a:r>
              <a:rPr lang="en-US" sz="1400" dirty="0">
                <a:solidFill>
                  <a:srgbClr val="D4D4D4"/>
                </a:solidFill>
                <a:latin typeface="Menlo" panose="020B0609030804020204" pitchFamily="49" charset="0"/>
              </a:rPr>
              <a:t>);</a:t>
            </a:r>
          </a:p>
        </p:txBody>
      </p:sp>
      <p:cxnSp>
        <p:nvCxnSpPr>
          <p:cNvPr id="30" name="Curved Connector 29">
            <a:extLst>
              <a:ext uri="{FF2B5EF4-FFF2-40B4-BE49-F238E27FC236}">
                <a16:creationId xmlns:a16="http://schemas.microsoft.com/office/drawing/2014/main" id="{ECC903AD-10EB-FA44-93A2-FA01AFF5552B}"/>
              </a:ext>
            </a:extLst>
          </p:cNvPr>
          <p:cNvCxnSpPr>
            <a:cxnSpLocks/>
            <a:stCxn id="42" idx="2"/>
            <a:endCxn id="72" idx="0"/>
          </p:cNvCxnSpPr>
          <p:nvPr/>
        </p:nvCxnSpPr>
        <p:spPr>
          <a:xfrm rot="5400000">
            <a:off x="2424139" y="2608448"/>
            <a:ext cx="947648" cy="621219"/>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3" idx="2"/>
          </p:cNvCxnSpPr>
          <p:nvPr/>
        </p:nvCxnSpPr>
        <p:spPr>
          <a:xfrm rot="16200000" flipV="1">
            <a:off x="2261570" y="4163236"/>
            <a:ext cx="2182820" cy="1258715"/>
          </a:xfrm>
          <a:prstGeom prst="bentConnector3">
            <a:avLst>
              <a:gd name="adj1" fmla="val 50000"/>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229506" y="2576923"/>
            <a:ext cx="800219" cy="297454"/>
          </a:xfrm>
          <a:prstGeom prst="rect">
            <a:avLst/>
          </a:prstGeom>
          <a:noFill/>
        </p:spPr>
        <p:txBody>
          <a:bodyPr wrap="none" rtlCol="0">
            <a:spAutoFit/>
          </a:bodyPr>
          <a:lstStyle/>
          <a:p>
            <a:r>
              <a:rPr lang="en-US" sz="1333" dirty="0"/>
              <a:t>produce</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2467342" cy="369332"/>
          </a:xfrm>
          <a:prstGeom prst="rect">
            <a:avLst/>
          </a:prstGeom>
          <a:noFill/>
        </p:spPr>
        <p:txBody>
          <a:bodyPr wrap="none" rtlCol="0">
            <a:spAutoFit/>
          </a:bodyPr>
          <a:lstStyle/>
          <a:p>
            <a:r>
              <a:rPr lang="en-US" dirty="0"/>
              <a:t>Message is duplicated</a:t>
            </a:r>
            <a:endParaRPr dirty="0"/>
          </a:p>
        </p:txBody>
      </p:sp>
      <p:pic>
        <p:nvPicPr>
          <p:cNvPr id="41" name="Picture 40">
            <a:extLst>
              <a:ext uri="{FF2B5EF4-FFF2-40B4-BE49-F238E27FC236}">
                <a16:creationId xmlns:a16="http://schemas.microsoft.com/office/drawing/2014/main" id="{91ABC2D7-35AC-D241-BF31-089D23477DD8}"/>
              </a:ext>
            </a:extLst>
          </p:cNvPr>
          <p:cNvPicPr>
            <a:picLocks noChangeAspect="1"/>
          </p:cNvPicPr>
          <p:nvPr/>
        </p:nvPicPr>
        <p:blipFill>
          <a:blip r:embed="rId5"/>
          <a:stretch>
            <a:fillRect/>
          </a:stretch>
        </p:blipFill>
        <p:spPr>
          <a:xfrm>
            <a:off x="3846210" y="2250131"/>
            <a:ext cx="410500" cy="410500"/>
          </a:xfrm>
          <a:prstGeom prst="rect">
            <a:avLst/>
          </a:prstGeom>
        </p:spPr>
      </p:pic>
      <p:cxnSp>
        <p:nvCxnSpPr>
          <p:cNvPr id="43" name="Curved Connector 42">
            <a:extLst>
              <a:ext uri="{FF2B5EF4-FFF2-40B4-BE49-F238E27FC236}">
                <a16:creationId xmlns:a16="http://schemas.microsoft.com/office/drawing/2014/main" id="{5177CFD2-4854-2245-9ECE-E2B90EF9B8D1}"/>
              </a:ext>
            </a:extLst>
          </p:cNvPr>
          <p:cNvCxnSpPr>
            <a:cxnSpLocks/>
            <a:stCxn id="41" idx="2"/>
            <a:endCxn id="73" idx="0"/>
          </p:cNvCxnSpPr>
          <p:nvPr/>
        </p:nvCxnSpPr>
        <p:spPr>
          <a:xfrm rot="5400000">
            <a:off x="3021416" y="2362838"/>
            <a:ext cx="732251" cy="1327839"/>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3547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dirty="0"/>
              <a:t>Exactly once: Better</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a:xfrm>
            <a:off x="11383212" y="6441552"/>
            <a:ext cx="533845" cy="365125"/>
          </a:xfrm>
          <a:prstGeom prst="rect">
            <a:avLst/>
          </a:prstGeom>
        </p:spPr>
        <p:txBody>
          <a:bodyPr vert="horz" lIns="121920" tIns="60960" rIns="121920" bIns="60960" rtlCol="0" anchor="ctr"/>
          <a:lstStyle>
            <a:defPPr>
              <a:defRPr lang="en-US"/>
            </a:defPPr>
            <a:lvl1pPr marL="0" algn="r"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eaLnBrk="0" hangingPunct="0">
              <a:defRPr/>
            </a:pPr>
            <a:fld id="{E9549862-13E2-C34D-815E-8545BD36FC59}" type="slidenum">
              <a:rPr lang="en-US" smtClean="0">
                <a:solidFill>
                  <a:srgbClr val="6D7777"/>
                </a:solidFill>
              </a:rPr>
              <a:pPr eaLnBrk="0" hangingPunct="0">
                <a:defRPr/>
              </a:pPr>
              <a:t>32</a:t>
            </a:fld>
            <a:endParaRPr lang="en-US">
              <a:solidFill>
                <a:srgbClr val="6D777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399765" y="4343254"/>
            <a:ext cx="959343" cy="504271"/>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51439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483318" y="3112111"/>
            <a:ext cx="1916447" cy="1534787"/>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1744466" y="3112111"/>
            <a:ext cx="1916447" cy="145411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a:defRPr/>
            </a:pPr>
            <a:r>
              <a:rPr lang="en-US" sz="1200">
                <a:solidFill>
                  <a:srgbClr val="1D3649">
                    <a:lumMod val="50000"/>
                  </a:srgbClr>
                </a:solidFill>
                <a:latin typeface="Aria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570173" y="3355960"/>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1100">
                <a:solidFill>
                  <a:srgbClr val="1D3649">
                    <a:lumMod val="50000"/>
                  </a:srgbClr>
                </a:solidFill>
                <a:latin typeface="Arial"/>
              </a:rPr>
              <a:t>Partition 0</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7" y="1517905"/>
            <a:ext cx="941077" cy="276283"/>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1517904"/>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1524000"/>
            <a:ext cx="585217" cy="268317"/>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7" cy="280509"/>
          </a:xfrm>
          <a:prstGeom prst="rect">
            <a:avLst/>
          </a:prstGeom>
          <a:solidFill>
            <a:schemeClr val="accent1">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1100">
                <a:solidFill>
                  <a:srgbClr val="7030A0"/>
                </a:solidFill>
                <a:latin typeface="Aria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6"/>
            <a:ext cx="6375151" cy="954107"/>
          </a:xfrm>
          <a:prstGeom prst="rect">
            <a:avLst/>
          </a:prstGeom>
        </p:spPr>
        <p:txBody>
          <a:bodyPr wrap="square">
            <a:spAutoFit/>
          </a:bodyPr>
          <a:lstStyle/>
          <a:p>
            <a:pPr eaLnBrk="0" fontAlgn="base" hangingPunct="0">
              <a:spcBef>
                <a:spcPct val="0"/>
              </a:spcBef>
              <a:spcAft>
                <a:spcPct val="0"/>
              </a:spcAft>
              <a:defRPr/>
            </a:pPr>
            <a:r>
              <a:rPr lang="en-US" sz="1400" dirty="0">
                <a:latin typeface="Menlo" panose="020B0609030804020204" pitchFamily="49" charset="0"/>
              </a:rPr>
              <a:t>producerProps.put(”acks", ”all");</a:t>
            </a:r>
          </a:p>
          <a:p>
            <a:pPr eaLnBrk="0" fontAlgn="base" hangingPunct="0">
              <a:spcBef>
                <a:spcPct val="0"/>
              </a:spcBef>
              <a:spcAft>
                <a:spcPct val="0"/>
              </a:spcAft>
              <a:defRPr/>
            </a:pPr>
            <a:r>
              <a:rPr lang="en-US" sz="1400" dirty="0">
                <a:latin typeface="Menlo" panose="020B0609030804020204" pitchFamily="49" charset="0"/>
              </a:rPr>
              <a:t>producerProps.put("enable.idempotence", "true");</a:t>
            </a:r>
          </a:p>
          <a:p>
            <a:pPr eaLnBrk="0" fontAlgn="base" hangingPunct="0">
              <a:spcBef>
                <a:spcPct val="0"/>
              </a:spcBef>
              <a:spcAft>
                <a:spcPct val="0"/>
              </a:spcAft>
              <a:defRPr/>
            </a:pPr>
            <a:r>
              <a:rPr lang="en-US" sz="1400" dirty="0">
                <a:latin typeface="Menlo" panose="020B0609030804020204" pitchFamily="49" charset="0"/>
              </a:rPr>
              <a:t>producerProps.put(“max.in.flight.requests.per.connection”,1);</a:t>
            </a:r>
          </a:p>
        </p:txBody>
      </p:sp>
      <p:cxnSp>
        <p:nvCxnSpPr>
          <p:cNvPr id="30" name="Curved Connector 29">
            <a:extLst>
              <a:ext uri="{FF2B5EF4-FFF2-40B4-BE49-F238E27FC236}">
                <a16:creationId xmlns:a16="http://schemas.microsoft.com/office/drawing/2014/main" id="{ECC903AD-10EB-FA44-93A2-FA01AFF5552B}"/>
              </a:ext>
            </a:extLst>
          </p:cNvPr>
          <p:cNvCxnSpPr>
            <a:cxnSpLocks/>
            <a:stCxn id="42" idx="2"/>
            <a:endCxn id="73" idx="0"/>
          </p:cNvCxnSpPr>
          <p:nvPr/>
        </p:nvCxnSpPr>
        <p:spPr>
          <a:xfrm rot="5400000">
            <a:off x="2492273" y="2676583"/>
            <a:ext cx="947648" cy="484951"/>
          </a:xfrm>
          <a:prstGeom prst="curvedConnector3">
            <a:avLst>
              <a:gd name="adj1" fmla="val 50000"/>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1271699"/>
            <a:ext cx="5216553" cy="1173535"/>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40" eaLnBrk="1" fontAlgn="auto" hangingPunct="1">
              <a:spcBef>
                <a:spcPts val="0"/>
              </a:spcBef>
              <a:spcAft>
                <a:spcPts val="0"/>
              </a:spcAft>
              <a:defRPr/>
            </a:pPr>
            <a:r>
              <a:rPr lang="en-US" sz="1333" kern="0" dirty="0"/>
              <a:t>producer</a:t>
            </a:r>
          </a:p>
        </p:txBody>
      </p:sp>
      <p:sp>
        <p:nvSpPr>
          <p:cNvPr id="44" name="Rectangle 43">
            <a:extLst>
              <a:ext uri="{FF2B5EF4-FFF2-40B4-BE49-F238E27FC236}">
                <a16:creationId xmlns:a16="http://schemas.microsoft.com/office/drawing/2014/main" id="{1C1F5B64-2D22-4F44-B084-4D3DAB1E0D0E}"/>
              </a:ext>
            </a:extLst>
          </p:cNvPr>
          <p:cNvSpPr/>
          <p:nvPr/>
        </p:nvSpPr>
        <p:spPr>
          <a:xfrm>
            <a:off x="3208572" y="2770463"/>
            <a:ext cx="573977" cy="28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7" name="TextBox 46">
            <a:extLst>
              <a:ext uri="{FF2B5EF4-FFF2-40B4-BE49-F238E27FC236}">
                <a16:creationId xmlns:a16="http://schemas.microsoft.com/office/drawing/2014/main" id="{94D6DA43-281B-B44A-ABBD-2793D340FA4F}"/>
              </a:ext>
            </a:extLst>
          </p:cNvPr>
          <p:cNvSpPr txBox="1"/>
          <p:nvPr/>
        </p:nvSpPr>
        <p:spPr>
          <a:xfrm>
            <a:off x="2024436" y="2558446"/>
            <a:ext cx="534121" cy="297454"/>
          </a:xfrm>
          <a:prstGeom prst="rect">
            <a:avLst/>
          </a:prstGeom>
          <a:noFill/>
        </p:spPr>
        <p:txBody>
          <a:bodyPr wrap="none" rtlCol="0">
            <a:spAutoFit/>
          </a:bodyPr>
          <a:lstStyle/>
          <a:p>
            <a:pPr defTabSz="914377">
              <a:defRPr/>
            </a:pPr>
            <a:r>
              <a:rPr lang="en-US" sz="1333" dirty="0"/>
              <a:t>acks</a:t>
            </a:r>
          </a:p>
        </p:txBody>
      </p:sp>
      <p:cxnSp>
        <p:nvCxnSpPr>
          <p:cNvPr id="53" name="Curved Connector 52">
            <a:extLst>
              <a:ext uri="{FF2B5EF4-FFF2-40B4-BE49-F238E27FC236}">
                <a16:creationId xmlns:a16="http://schemas.microsoft.com/office/drawing/2014/main" id="{F0868D55-B66D-2649-B03F-4AAE7F7A13EF}"/>
              </a:ext>
            </a:extLst>
          </p:cNvPr>
          <p:cNvCxnSpPr>
            <a:cxnSpLocks/>
            <a:stCxn id="9" idx="0"/>
          </p:cNvCxnSpPr>
          <p:nvPr/>
        </p:nvCxnSpPr>
        <p:spPr>
          <a:xfrm rot="5400000" flipH="1" flipV="1">
            <a:off x="2430391" y="2791932"/>
            <a:ext cx="592477" cy="4788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66" name="Left Brace 65">
            <a:extLst>
              <a:ext uri="{FF2B5EF4-FFF2-40B4-BE49-F238E27FC236}">
                <a16:creationId xmlns:a16="http://schemas.microsoft.com/office/drawing/2014/main" id="{5723F0DC-D44C-6749-ADCA-B73E5987FD4D}"/>
              </a:ext>
            </a:extLst>
          </p:cNvPr>
          <p:cNvSpPr/>
          <p:nvPr/>
        </p:nvSpPr>
        <p:spPr>
          <a:xfrm>
            <a:off x="305699" y="3293830"/>
            <a:ext cx="252895" cy="894473"/>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6D7777"/>
              </a:solidFill>
              <a:latin typeface="Arial"/>
            </a:endParaRPr>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96551" y="3351163"/>
            <a:ext cx="671979" cy="369332"/>
          </a:xfrm>
          <a:prstGeom prst="rect">
            <a:avLst/>
          </a:prstGeom>
          <a:noFill/>
        </p:spPr>
        <p:txBody>
          <a:bodyPr wrap="none" rtlCol="0">
            <a:spAutoFit/>
          </a:bodyPr>
          <a:lstStyle/>
          <a:p>
            <a:pPr defTabSz="914377">
              <a:defRPr/>
            </a:pPr>
            <a:r>
              <a:rPr lang="en-US" dirty="0">
                <a:solidFill>
                  <a:srgbClr val="7030A0"/>
                </a:solidFill>
              </a:rPr>
              <a:t>topic</a:t>
            </a:r>
          </a:p>
        </p:txBody>
      </p:sp>
      <p:sp>
        <p:nvSpPr>
          <p:cNvPr id="57" name="Rectangle 56">
            <a:extLst>
              <a:ext uri="{FF2B5EF4-FFF2-40B4-BE49-F238E27FC236}">
                <a16:creationId xmlns:a16="http://schemas.microsoft.com/office/drawing/2014/main" id="{41DF75F8-6ED8-CD4A-846D-16FBFC55CEFC}"/>
              </a:ext>
            </a:extLst>
          </p:cNvPr>
          <p:cNvSpPr/>
          <p:nvPr/>
        </p:nvSpPr>
        <p:spPr>
          <a:xfrm>
            <a:off x="3321427" y="5884003"/>
            <a:ext cx="1321819" cy="313987"/>
          </a:xfrm>
          <a:prstGeom prst="rect">
            <a:avLst/>
          </a:prstGeom>
          <a:solidFill>
            <a:schemeClr val="bg1">
              <a:lumMod val="95000"/>
              <a:alpha val="79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200">
                <a:solidFill>
                  <a:srgbClr val="5596E6">
                    <a:lumMod val="75000"/>
                  </a:srgbClr>
                </a:solidFill>
                <a:latin typeface="Arial"/>
              </a:rPr>
              <a:t>Event Producer</a:t>
            </a:r>
          </a:p>
        </p:txBody>
      </p:sp>
      <p:grpSp>
        <p:nvGrpSpPr>
          <p:cNvPr id="58" name="Group 57">
            <a:extLst>
              <a:ext uri="{FF2B5EF4-FFF2-40B4-BE49-F238E27FC236}">
                <a16:creationId xmlns:a16="http://schemas.microsoft.com/office/drawing/2014/main" id="{4F8A0D42-BF10-AB44-8379-80757E80BDAB}"/>
              </a:ext>
            </a:extLst>
          </p:cNvPr>
          <p:cNvGrpSpPr/>
          <p:nvPr/>
        </p:nvGrpSpPr>
        <p:grpSpPr>
          <a:xfrm>
            <a:off x="2245239" y="3392882"/>
            <a:ext cx="546997" cy="308301"/>
            <a:chOff x="3106671" y="1627717"/>
            <a:chExt cx="550574" cy="411476"/>
          </a:xfrm>
        </p:grpSpPr>
        <p:sp>
          <p:nvSpPr>
            <p:cNvPr id="65" name="Rounded Rectangle 64">
              <a:extLst>
                <a:ext uri="{FF2B5EF4-FFF2-40B4-BE49-F238E27FC236}">
                  <a16:creationId xmlns:a16="http://schemas.microsoft.com/office/drawing/2014/main" id="{47FB8A46-6B44-B941-BD3E-7361A060ED35}"/>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1" name="Rounded Rectangle 70">
              <a:extLst>
                <a:ext uri="{FF2B5EF4-FFF2-40B4-BE49-F238E27FC236}">
                  <a16:creationId xmlns:a16="http://schemas.microsoft.com/office/drawing/2014/main" id="{B3C1638B-09C9-8848-AC9D-8243247FB1D2}"/>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2" name="Rounded Rectangle 71">
              <a:extLst>
                <a:ext uri="{FF2B5EF4-FFF2-40B4-BE49-F238E27FC236}">
                  <a16:creationId xmlns:a16="http://schemas.microsoft.com/office/drawing/2014/main" id="{BF301093-309F-9B46-8D5B-ED6EB7EE1DED}"/>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3" name="Rounded Rectangle 72">
              <a:extLst>
                <a:ext uri="{FF2B5EF4-FFF2-40B4-BE49-F238E27FC236}">
                  <a16:creationId xmlns:a16="http://schemas.microsoft.com/office/drawing/2014/main" id="{BDB309F8-B446-B14A-B1FF-D0FF81DAE5BE}"/>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cxnSp>
        <p:nvCxnSpPr>
          <p:cNvPr id="74" name="Elbow Connector 73">
            <a:extLst>
              <a:ext uri="{FF2B5EF4-FFF2-40B4-BE49-F238E27FC236}">
                <a16:creationId xmlns:a16="http://schemas.microsoft.com/office/drawing/2014/main" id="{1E52C999-9CDF-C844-9E25-E7001347A0F7}"/>
              </a:ext>
            </a:extLst>
          </p:cNvPr>
          <p:cNvCxnSpPr>
            <a:cxnSpLocks/>
            <a:stCxn id="57" idx="0"/>
            <a:endCxn id="72" idx="2"/>
          </p:cNvCxnSpPr>
          <p:nvPr/>
        </p:nvCxnSpPr>
        <p:spPr>
          <a:xfrm rot="16200000" flipV="1">
            <a:off x="2193437" y="4095102"/>
            <a:ext cx="2182820" cy="1394983"/>
          </a:xfrm>
          <a:prstGeom prst="bentConnector3">
            <a:avLst>
              <a:gd name="adj1" fmla="val 77927"/>
            </a:avLst>
          </a:prstGeom>
          <a:ln w="12700">
            <a:solidFill>
              <a:srgbClr val="7030A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2DFD2F9F-6D93-A14C-9DF0-D4D6DD407B54}"/>
              </a:ext>
            </a:extLst>
          </p:cNvPr>
          <p:cNvGrpSpPr/>
          <p:nvPr/>
        </p:nvGrpSpPr>
        <p:grpSpPr>
          <a:xfrm>
            <a:off x="4959691" y="3395119"/>
            <a:ext cx="546997" cy="308301"/>
            <a:chOff x="3106671" y="1627717"/>
            <a:chExt cx="550574" cy="411476"/>
          </a:xfrm>
        </p:grpSpPr>
        <p:sp>
          <p:nvSpPr>
            <p:cNvPr id="76" name="Rounded Rectangle 75">
              <a:extLst>
                <a:ext uri="{FF2B5EF4-FFF2-40B4-BE49-F238E27FC236}">
                  <a16:creationId xmlns:a16="http://schemas.microsoft.com/office/drawing/2014/main" id="{3004F372-72D0-6940-B859-A24D5A863223}"/>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77" name="Rounded Rectangle 76">
              <a:extLst>
                <a:ext uri="{FF2B5EF4-FFF2-40B4-BE49-F238E27FC236}">
                  <a16:creationId xmlns:a16="http://schemas.microsoft.com/office/drawing/2014/main" id="{7266301E-B584-BC4C-ACE4-0F799A3BCC78}"/>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78" name="Rounded Rectangle 77">
              <a:extLst>
                <a:ext uri="{FF2B5EF4-FFF2-40B4-BE49-F238E27FC236}">
                  <a16:creationId xmlns:a16="http://schemas.microsoft.com/office/drawing/2014/main" id="{F26A798C-36CA-8A45-8F21-E87CDBA64B1F}"/>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79" name="Rounded Rectangle 78">
              <a:extLst>
                <a:ext uri="{FF2B5EF4-FFF2-40B4-BE49-F238E27FC236}">
                  <a16:creationId xmlns:a16="http://schemas.microsoft.com/office/drawing/2014/main" id="{99AE2B9D-B9EB-F546-B010-07178697D473}"/>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grpSp>
        <p:nvGrpSpPr>
          <p:cNvPr id="80" name="Group 79">
            <a:extLst>
              <a:ext uri="{FF2B5EF4-FFF2-40B4-BE49-F238E27FC236}">
                <a16:creationId xmlns:a16="http://schemas.microsoft.com/office/drawing/2014/main" id="{A64C5D80-E465-2B44-835F-DC61A28DE446}"/>
              </a:ext>
            </a:extLst>
          </p:cNvPr>
          <p:cNvGrpSpPr/>
          <p:nvPr/>
        </p:nvGrpSpPr>
        <p:grpSpPr>
          <a:xfrm>
            <a:off x="8083122" y="3402742"/>
            <a:ext cx="546997" cy="308301"/>
            <a:chOff x="3106671" y="1627717"/>
            <a:chExt cx="550574" cy="411476"/>
          </a:xfrm>
        </p:grpSpPr>
        <p:sp>
          <p:nvSpPr>
            <p:cNvPr id="81" name="Rounded Rectangle 80">
              <a:extLst>
                <a:ext uri="{FF2B5EF4-FFF2-40B4-BE49-F238E27FC236}">
                  <a16:creationId xmlns:a16="http://schemas.microsoft.com/office/drawing/2014/main" id="{416D2F55-6952-C941-86D3-C3BEE8CC75B7}"/>
                </a:ext>
              </a:extLst>
            </p:cNvPr>
            <p:cNvSpPr/>
            <p:nvPr/>
          </p:nvSpPr>
          <p:spPr bwMode="auto">
            <a:xfrm>
              <a:off x="3106671"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0</a:t>
              </a:r>
              <a:endParaRPr lang="en-US" sz="500">
                <a:solidFill>
                  <a:srgbClr val="7030A0"/>
                </a:solidFill>
              </a:endParaRPr>
            </a:p>
          </p:txBody>
        </p:sp>
        <p:sp>
          <p:nvSpPr>
            <p:cNvPr id="82" name="Rounded Rectangle 81">
              <a:extLst>
                <a:ext uri="{FF2B5EF4-FFF2-40B4-BE49-F238E27FC236}">
                  <a16:creationId xmlns:a16="http://schemas.microsoft.com/office/drawing/2014/main" id="{477DC671-AB0C-FE4C-A248-A6139E9A1666}"/>
                </a:ext>
              </a:extLst>
            </p:cNvPr>
            <p:cNvSpPr/>
            <p:nvPr/>
          </p:nvSpPr>
          <p:spPr bwMode="auto">
            <a:xfrm>
              <a:off x="3243829"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1</a:t>
              </a:r>
              <a:endParaRPr lang="en-US" sz="500">
                <a:solidFill>
                  <a:srgbClr val="7030A0"/>
                </a:solidFill>
              </a:endParaRPr>
            </a:p>
          </p:txBody>
        </p:sp>
        <p:sp>
          <p:nvSpPr>
            <p:cNvPr id="83" name="Rounded Rectangle 82">
              <a:extLst>
                <a:ext uri="{FF2B5EF4-FFF2-40B4-BE49-F238E27FC236}">
                  <a16:creationId xmlns:a16="http://schemas.microsoft.com/office/drawing/2014/main" id="{81398962-C88C-7A48-824E-286336ABBACB}"/>
                </a:ext>
              </a:extLst>
            </p:cNvPr>
            <p:cNvSpPr/>
            <p:nvPr/>
          </p:nvSpPr>
          <p:spPr bwMode="auto">
            <a:xfrm>
              <a:off x="3381958"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dirty="0">
                  <a:solidFill>
                    <a:srgbClr val="7030A0"/>
                  </a:solidFill>
                </a:rPr>
                <a:t>2</a:t>
              </a:r>
              <a:endParaRPr lang="en-US" sz="500" dirty="0">
                <a:solidFill>
                  <a:srgbClr val="7030A0"/>
                </a:solidFill>
              </a:endParaRPr>
            </a:p>
          </p:txBody>
        </p:sp>
        <p:sp>
          <p:nvSpPr>
            <p:cNvPr id="84" name="Rounded Rectangle 83">
              <a:extLst>
                <a:ext uri="{FF2B5EF4-FFF2-40B4-BE49-F238E27FC236}">
                  <a16:creationId xmlns:a16="http://schemas.microsoft.com/office/drawing/2014/main" id="{8D52AFB0-3DA1-1E46-9A70-4DFBC1F3C3B1}"/>
                </a:ext>
              </a:extLst>
            </p:cNvPr>
            <p:cNvSpPr/>
            <p:nvPr/>
          </p:nvSpPr>
          <p:spPr bwMode="auto">
            <a:xfrm>
              <a:off x="3519117" y="1627717"/>
              <a:ext cx="138128" cy="411476"/>
            </a:xfrm>
            <a:prstGeom prst="roundRect">
              <a:avLst/>
            </a:prstGeom>
            <a:solidFill>
              <a:schemeClr val="accent2">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7030A0"/>
                  </a:solidFill>
                </a:rPr>
                <a:t>3</a:t>
              </a:r>
              <a:endParaRPr lang="en-US" sz="500">
                <a:solidFill>
                  <a:srgbClr val="7030A0"/>
                </a:solidFill>
              </a:endParaRPr>
            </a:p>
          </p:txBody>
        </p:sp>
      </p:grpSp>
      <p:sp>
        <p:nvSpPr>
          <p:cNvPr id="85" name="TextBox 84">
            <a:extLst>
              <a:ext uri="{FF2B5EF4-FFF2-40B4-BE49-F238E27FC236}">
                <a16:creationId xmlns:a16="http://schemas.microsoft.com/office/drawing/2014/main" id="{D6E72D7E-2BF2-FB48-8EE6-4DD948474BF1}"/>
              </a:ext>
            </a:extLst>
          </p:cNvPr>
          <p:cNvSpPr txBox="1"/>
          <p:nvPr/>
        </p:nvSpPr>
        <p:spPr>
          <a:xfrm>
            <a:off x="3109999" y="2595043"/>
            <a:ext cx="800219" cy="297454"/>
          </a:xfrm>
          <a:prstGeom prst="rect">
            <a:avLst/>
          </a:prstGeom>
          <a:noFill/>
        </p:spPr>
        <p:txBody>
          <a:bodyPr wrap="none" rtlCol="0">
            <a:spAutoFit/>
          </a:bodyPr>
          <a:lstStyle/>
          <a:p>
            <a:r>
              <a:rPr lang="en-US" sz="1333" dirty="0"/>
              <a:t>produce</a:t>
            </a:r>
            <a:endParaRPr sz="1333" dirty="0"/>
          </a:p>
        </p:txBody>
      </p:sp>
      <p:sp>
        <p:nvSpPr>
          <p:cNvPr id="87" name="TextBox 86">
            <a:extLst>
              <a:ext uri="{FF2B5EF4-FFF2-40B4-BE49-F238E27FC236}">
                <a16:creationId xmlns:a16="http://schemas.microsoft.com/office/drawing/2014/main" id="{02E941E2-4AF0-414F-8FE7-A18E2A24C8F3}"/>
              </a:ext>
            </a:extLst>
          </p:cNvPr>
          <p:cNvSpPr txBox="1"/>
          <p:nvPr/>
        </p:nvSpPr>
        <p:spPr>
          <a:xfrm>
            <a:off x="3990265" y="5241722"/>
            <a:ext cx="1237968" cy="502573"/>
          </a:xfrm>
          <a:prstGeom prst="rect">
            <a:avLst/>
          </a:prstGeom>
          <a:noFill/>
        </p:spPr>
        <p:txBody>
          <a:bodyPr wrap="none" rtlCol="0">
            <a:spAutoFit/>
          </a:bodyPr>
          <a:lstStyle/>
          <a:p>
            <a:r>
              <a:rPr lang="en-US" sz="1333" dirty="0"/>
              <a:t>Poll</a:t>
            </a:r>
          </a:p>
          <a:p>
            <a:r>
              <a:rPr lang="en-US" sz="1333" dirty="0"/>
              <a:t>Commit offset</a:t>
            </a:r>
            <a:endParaRPr sz="1333" dirty="0"/>
          </a:p>
        </p:txBody>
      </p:sp>
      <p:sp>
        <p:nvSpPr>
          <p:cNvPr id="88" name="TextBox 87">
            <a:extLst>
              <a:ext uri="{FF2B5EF4-FFF2-40B4-BE49-F238E27FC236}">
                <a16:creationId xmlns:a16="http://schemas.microsoft.com/office/drawing/2014/main" id="{CCEFB535-51E2-BA4B-9B91-3FC295AF0256}"/>
              </a:ext>
            </a:extLst>
          </p:cNvPr>
          <p:cNvSpPr txBox="1"/>
          <p:nvPr/>
        </p:nvSpPr>
        <p:spPr>
          <a:xfrm>
            <a:off x="4639161" y="5839050"/>
            <a:ext cx="4527843" cy="369332"/>
          </a:xfrm>
          <a:prstGeom prst="rect">
            <a:avLst/>
          </a:prstGeom>
          <a:noFill/>
        </p:spPr>
        <p:txBody>
          <a:bodyPr wrap="none" rtlCol="0">
            <a:spAutoFit/>
          </a:bodyPr>
          <a:lstStyle/>
          <a:p>
            <a:r>
              <a:rPr lang="en-US" dirty="0"/>
              <a:t>Always read from the last committed offset</a:t>
            </a:r>
            <a:endParaRPr dirty="0"/>
          </a:p>
        </p:txBody>
      </p:sp>
      <p:pic>
        <p:nvPicPr>
          <p:cNvPr id="41" name="Picture 40">
            <a:extLst>
              <a:ext uri="{FF2B5EF4-FFF2-40B4-BE49-F238E27FC236}">
                <a16:creationId xmlns:a16="http://schemas.microsoft.com/office/drawing/2014/main" id="{AEBDF7B1-18E2-C240-88BD-17B8CDD77865}"/>
              </a:ext>
            </a:extLst>
          </p:cNvPr>
          <p:cNvPicPr>
            <a:picLocks noChangeAspect="1"/>
          </p:cNvPicPr>
          <p:nvPr/>
        </p:nvPicPr>
        <p:blipFill>
          <a:blip r:embed="rId5"/>
          <a:stretch>
            <a:fillRect/>
          </a:stretch>
        </p:blipFill>
        <p:spPr>
          <a:xfrm>
            <a:off x="3846210" y="2250131"/>
            <a:ext cx="410500" cy="410500"/>
          </a:xfrm>
          <a:prstGeom prst="rect">
            <a:avLst/>
          </a:prstGeom>
        </p:spPr>
      </p:pic>
      <p:cxnSp>
        <p:nvCxnSpPr>
          <p:cNvPr id="43" name="Curved Connector 42">
            <a:extLst>
              <a:ext uri="{FF2B5EF4-FFF2-40B4-BE49-F238E27FC236}">
                <a16:creationId xmlns:a16="http://schemas.microsoft.com/office/drawing/2014/main" id="{8AD770BE-873D-5245-B745-EB71554C9503}"/>
              </a:ext>
            </a:extLst>
          </p:cNvPr>
          <p:cNvCxnSpPr>
            <a:cxnSpLocks/>
            <a:stCxn id="41" idx="2"/>
          </p:cNvCxnSpPr>
          <p:nvPr/>
        </p:nvCxnSpPr>
        <p:spPr>
          <a:xfrm rot="5400000">
            <a:off x="3246957" y="2364556"/>
            <a:ext cx="508431" cy="1100579"/>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Cross 44">
            <a:extLst>
              <a:ext uri="{FF2B5EF4-FFF2-40B4-BE49-F238E27FC236}">
                <a16:creationId xmlns:a16="http://schemas.microsoft.com/office/drawing/2014/main" id="{0CBC859C-3569-1245-92A2-53B774980884}"/>
              </a:ext>
            </a:extLst>
          </p:cNvPr>
          <p:cNvSpPr/>
          <p:nvPr/>
        </p:nvSpPr>
        <p:spPr>
          <a:xfrm rot="2839137" flipV="1">
            <a:off x="2779667" y="2975170"/>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a:solidFill>
                <a:srgbClr val="FFFFFF"/>
              </a:solidFill>
              <a:latin typeface="Arial"/>
            </a:endParaRPr>
          </a:p>
        </p:txBody>
      </p:sp>
      <p:sp>
        <p:nvSpPr>
          <p:cNvPr id="46" name="TextBox 45">
            <a:extLst>
              <a:ext uri="{FF2B5EF4-FFF2-40B4-BE49-F238E27FC236}">
                <a16:creationId xmlns:a16="http://schemas.microsoft.com/office/drawing/2014/main" id="{34FC41B1-77BD-6A4C-BB5F-A7D4C3ACC63F}"/>
              </a:ext>
            </a:extLst>
          </p:cNvPr>
          <p:cNvSpPr txBox="1"/>
          <p:nvPr/>
        </p:nvSpPr>
        <p:spPr>
          <a:xfrm>
            <a:off x="3867889" y="2732404"/>
            <a:ext cx="3570208" cy="369332"/>
          </a:xfrm>
          <a:prstGeom prst="rect">
            <a:avLst/>
          </a:prstGeom>
          <a:noFill/>
        </p:spPr>
        <p:txBody>
          <a:bodyPr wrap="none" rtlCol="0">
            <a:spAutoFit/>
          </a:bodyPr>
          <a:lstStyle/>
          <a:p>
            <a:r>
              <a:rPr lang="en-US" dirty="0"/>
              <a:t>Duplicate messages are dropped</a:t>
            </a:r>
            <a:endParaRPr dirty="0"/>
          </a:p>
        </p:txBody>
      </p:sp>
    </p:spTree>
    <p:extLst>
      <p:ext uri="{BB962C8B-B14F-4D97-AF65-F5344CB8AC3E}">
        <p14:creationId xmlns:p14="http://schemas.microsoft.com/office/powerpoint/2010/main" val="327476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F596-DD2F-9D4A-9353-14FD3654C706}"/>
              </a:ext>
            </a:extLst>
          </p:cNvPr>
          <p:cNvSpPr>
            <a:spLocks noGrp="1"/>
          </p:cNvSpPr>
          <p:nvPr>
            <p:ph type="title"/>
          </p:nvPr>
        </p:nvSpPr>
        <p:spPr/>
        <p:txBody>
          <a:bodyPr/>
          <a:lstStyle/>
          <a:p>
            <a:r>
              <a:rPr lang="en-US"/>
              <a:t>Exactly once</a:t>
            </a:r>
          </a:p>
        </p:txBody>
      </p:sp>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33</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6" y="1517904"/>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39" y="1517904"/>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5" y="1524000"/>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3" y="1517904"/>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2" y="1871472"/>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5" y="1871472"/>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1" y="187756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599" y="1865988"/>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2" y="2255520"/>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5" y="2255520"/>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1" y="2261616"/>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599" y="2261616"/>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5" name="Rectangle 24">
            <a:extLst>
              <a:ext uri="{FF2B5EF4-FFF2-40B4-BE49-F238E27FC236}">
                <a16:creationId xmlns:a16="http://schemas.microsoft.com/office/drawing/2014/main" id="{3832311D-BB8B-A14E-B2F6-047070419C0E}"/>
              </a:ext>
            </a:extLst>
          </p:cNvPr>
          <p:cNvSpPr/>
          <p:nvPr/>
        </p:nvSpPr>
        <p:spPr>
          <a:xfrm>
            <a:off x="5816849" y="1462625"/>
            <a:ext cx="6096000" cy="523220"/>
          </a:xfrm>
          <a:prstGeom prst="rect">
            <a:avLst/>
          </a:prstGeom>
        </p:spPr>
        <p:txBody>
          <a:bodyPr>
            <a:spAutoFit/>
          </a:bodyPr>
          <a:lstStyle/>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"enable.idempotence"</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"true"</a:t>
            </a:r>
            <a:r>
              <a:rPr lang="en-US" sz="1400">
                <a:solidFill>
                  <a:srgbClr val="D4D4D4"/>
                </a:solidFill>
                <a:latin typeface="Menlo" panose="020B0609030804020204" pitchFamily="49" charset="0"/>
              </a:rPr>
              <a:t>);</a:t>
            </a:r>
          </a:p>
          <a:p>
            <a:r>
              <a:rPr lang="en-US" sz="1400">
                <a:solidFill>
                  <a:schemeClr val="accent3">
                    <a:lumMod val="50000"/>
                  </a:schemeClr>
                </a:solidFill>
                <a:latin typeface="Menlo" panose="020B0609030804020204" pitchFamily="49" charset="0"/>
              </a:rPr>
              <a:t>producerProps.put</a:t>
            </a:r>
            <a:r>
              <a:rPr lang="en-US" sz="1400">
                <a:solidFill>
                  <a:srgbClr val="D4D4D4"/>
                </a:solidFill>
                <a:latin typeface="Menlo" panose="020B0609030804020204" pitchFamily="49" charset="0"/>
              </a:rPr>
              <a:t>(</a:t>
            </a:r>
            <a:r>
              <a:rPr lang="en-US" sz="1400">
                <a:solidFill>
                  <a:srgbClr val="CE9178"/>
                </a:solidFill>
                <a:latin typeface="Menlo" panose="020B0609030804020204" pitchFamily="49" charset="0"/>
              </a:rPr>
              <a:t>"transactional.id"</a:t>
            </a:r>
            <a:r>
              <a:rPr lang="en-US" sz="1400">
                <a:solidFill>
                  <a:srgbClr val="D4D4D4"/>
                </a:solidFill>
                <a:latin typeface="Menlo" panose="020B0609030804020204" pitchFamily="49" charset="0"/>
              </a:rPr>
              <a:t>, </a:t>
            </a:r>
            <a:r>
              <a:rPr lang="en-US" sz="1400">
                <a:solidFill>
                  <a:srgbClr val="CE9178"/>
                </a:solidFill>
                <a:latin typeface="Menlo" panose="020B0609030804020204" pitchFamily="49" charset="0"/>
              </a:rPr>
              <a:t>"producer-id"</a:t>
            </a:r>
            <a:r>
              <a:rPr lang="en-US" sz="1400">
                <a:solidFill>
                  <a:srgbClr val="D4D4D4"/>
                </a:solidFill>
                <a:latin typeface="Menlo" panose="020B0609030804020204" pitchFamily="49" charset="0"/>
              </a:rPr>
              <a:t>);</a:t>
            </a:r>
            <a:endParaRPr lang="en-US" sz="1400" b="0">
              <a:solidFill>
                <a:srgbClr val="D4D4D4"/>
              </a:solidFill>
              <a:effectLst/>
              <a:latin typeface="Menlo" panose="020B0609030804020204" pitchFamily="49" charset="0"/>
            </a:endParaRPr>
          </a:p>
        </p:txBody>
      </p:sp>
      <p:sp>
        <p:nvSpPr>
          <p:cNvPr id="26" name="Left Brace 25">
            <a:extLst>
              <a:ext uri="{FF2B5EF4-FFF2-40B4-BE49-F238E27FC236}">
                <a16:creationId xmlns:a16="http://schemas.microsoft.com/office/drawing/2014/main" id="{10132059-F9AC-0B43-8860-0747547C2E9C}"/>
              </a:ext>
            </a:extLst>
          </p:cNvPr>
          <p:cNvSpPr/>
          <p:nvPr/>
        </p:nvSpPr>
        <p:spPr>
          <a:xfrm>
            <a:off x="1059446" y="1566026"/>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0" y="1820962"/>
            <a:ext cx="748923" cy="369332"/>
          </a:xfrm>
          <a:prstGeom prst="rect">
            <a:avLst/>
          </a:prstGeom>
          <a:noFill/>
        </p:spPr>
        <p:txBody>
          <a:bodyPr wrap="none" rtlCol="0">
            <a:spAutoFit/>
          </a:bodyPr>
          <a:lstStyle/>
          <a:p>
            <a:r>
              <a:rPr lang="en-US">
                <a:solidFill>
                  <a:srgbClr val="7030A0"/>
                </a:solidFill>
              </a:rPr>
              <a:t>batch</a:t>
            </a:r>
          </a:p>
        </p:txBody>
      </p:sp>
      <p:cxnSp>
        <p:nvCxnSpPr>
          <p:cNvPr id="29" name="Curved Connector 28">
            <a:extLst>
              <a:ext uri="{FF2B5EF4-FFF2-40B4-BE49-F238E27FC236}">
                <a16:creationId xmlns:a16="http://schemas.microsoft.com/office/drawing/2014/main" id="{70AF33B6-3EA2-ED4A-BD34-39BC12B2EA3C}"/>
              </a:ext>
            </a:extLst>
          </p:cNvPr>
          <p:cNvCxnSpPr>
            <a:cxnSpLocks/>
            <a:stCxn id="13" idx="1"/>
            <a:endCxn id="33" idx="0"/>
          </p:cNvCxnSpPr>
          <p:nvPr/>
        </p:nvCxnSpPr>
        <p:spPr>
          <a:xfrm rot="10800000" flipH="1" flipV="1">
            <a:off x="1399785" y="1656045"/>
            <a:ext cx="1599397" cy="2714557"/>
          </a:xfrm>
          <a:prstGeom prst="curvedConnector4">
            <a:avLst>
              <a:gd name="adj1" fmla="val -14293"/>
              <a:gd name="adj2" fmla="val 52544"/>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ECC903AD-10EB-FA44-93A2-FA01AFF5552B}"/>
              </a:ext>
            </a:extLst>
          </p:cNvPr>
          <p:cNvCxnSpPr>
            <a:cxnSpLocks/>
            <a:stCxn id="17" idx="1"/>
            <a:endCxn id="35" idx="0"/>
          </p:cNvCxnSpPr>
          <p:nvPr/>
        </p:nvCxnSpPr>
        <p:spPr>
          <a:xfrm rot="10800000" flipH="1" flipV="1">
            <a:off x="1405881" y="2009614"/>
            <a:ext cx="4410967" cy="2872358"/>
          </a:xfrm>
          <a:prstGeom prst="curvedConnector4">
            <a:avLst>
              <a:gd name="adj1" fmla="val -5183"/>
              <a:gd name="adj2" fmla="val 52405"/>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cxnSp>
        <p:nvCxnSpPr>
          <p:cNvPr id="37" name="Curved Connector 36">
            <a:extLst>
              <a:ext uri="{FF2B5EF4-FFF2-40B4-BE49-F238E27FC236}">
                <a16:creationId xmlns:a16="http://schemas.microsoft.com/office/drawing/2014/main" id="{9EC97EB4-3FB7-4244-95D5-432EAF48A84B}"/>
              </a:ext>
            </a:extLst>
          </p:cNvPr>
          <p:cNvCxnSpPr>
            <a:cxnSpLocks/>
            <a:stCxn id="21" idx="1"/>
            <a:endCxn id="40" idx="0"/>
          </p:cNvCxnSpPr>
          <p:nvPr/>
        </p:nvCxnSpPr>
        <p:spPr>
          <a:xfrm rot="10800000" flipH="1" flipV="1">
            <a:off x="1405882" y="2393662"/>
            <a:ext cx="7379886" cy="3026922"/>
          </a:xfrm>
          <a:prstGeom prst="curvedConnector4">
            <a:avLst>
              <a:gd name="adj1" fmla="val -3098"/>
              <a:gd name="adj2" fmla="val 5228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4" y="1271699"/>
            <a:ext cx="5216553" cy="157558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cxnSp>
        <p:nvCxnSpPr>
          <p:cNvPr id="43" name="Curved Connector 42">
            <a:extLst>
              <a:ext uri="{FF2B5EF4-FFF2-40B4-BE49-F238E27FC236}">
                <a16:creationId xmlns:a16="http://schemas.microsoft.com/office/drawing/2014/main" id="{48CA5DE8-E5F9-4D41-9832-FF2910CFB51D}"/>
              </a:ext>
            </a:extLst>
          </p:cNvPr>
          <p:cNvCxnSpPr>
            <a:cxnSpLocks/>
            <a:stCxn id="8" idx="0"/>
            <a:endCxn id="44" idx="3"/>
          </p:cNvCxnSpPr>
          <p:nvPr/>
        </p:nvCxnSpPr>
        <p:spPr>
          <a:xfrm rot="16200000" flipV="1">
            <a:off x="5710444" y="984611"/>
            <a:ext cx="1147428" cy="5003221"/>
          </a:xfrm>
          <a:prstGeom prst="curvedConnector2">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1F5B64-2D22-4F44-B084-4D3DAB1E0D0E}"/>
              </a:ext>
            </a:extLst>
          </p:cNvPr>
          <p:cNvSpPr/>
          <p:nvPr/>
        </p:nvSpPr>
        <p:spPr>
          <a:xfrm>
            <a:off x="3208570" y="2770463"/>
            <a:ext cx="573977" cy="28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4D6DA43-281B-B44A-ABBD-2793D340FA4F}"/>
              </a:ext>
            </a:extLst>
          </p:cNvPr>
          <p:cNvSpPr txBox="1"/>
          <p:nvPr/>
        </p:nvSpPr>
        <p:spPr>
          <a:xfrm>
            <a:off x="3570791" y="2961082"/>
            <a:ext cx="423514" cy="276999"/>
          </a:xfrm>
          <a:prstGeom prst="rect">
            <a:avLst/>
          </a:prstGeom>
          <a:noFill/>
        </p:spPr>
        <p:txBody>
          <a:bodyPr wrap="none" rtlCol="0">
            <a:spAutoFit/>
          </a:bodyPr>
          <a:lstStyle/>
          <a:p>
            <a:r>
              <a:rPr lang="en-US" sz="1200"/>
              <a:t>ack</a:t>
            </a:r>
          </a:p>
        </p:txBody>
      </p:sp>
      <p:cxnSp>
        <p:nvCxnSpPr>
          <p:cNvPr id="48" name="Curved Connector 47">
            <a:extLst>
              <a:ext uri="{FF2B5EF4-FFF2-40B4-BE49-F238E27FC236}">
                <a16:creationId xmlns:a16="http://schemas.microsoft.com/office/drawing/2014/main" id="{61B83148-2923-DB4B-94E6-8561DE502B6D}"/>
              </a:ext>
            </a:extLst>
          </p:cNvPr>
          <p:cNvCxnSpPr>
            <a:cxnSpLocks/>
            <a:stCxn id="7" idx="0"/>
            <a:endCxn id="44" idx="2"/>
          </p:cNvCxnSpPr>
          <p:nvPr/>
        </p:nvCxnSpPr>
        <p:spPr>
          <a:xfrm rot="16200000" flipV="1">
            <a:off x="4153513" y="2396600"/>
            <a:ext cx="1005383" cy="2321290"/>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F0868D55-B66D-2649-B03F-4AAE7F7A13EF}"/>
              </a:ext>
            </a:extLst>
          </p:cNvPr>
          <p:cNvCxnSpPr>
            <a:cxnSpLocks/>
            <a:stCxn id="9" idx="0"/>
            <a:endCxn id="44" idx="2"/>
          </p:cNvCxnSpPr>
          <p:nvPr/>
        </p:nvCxnSpPr>
        <p:spPr>
          <a:xfrm rot="5400000" flipH="1" flipV="1">
            <a:off x="2768547" y="3332924"/>
            <a:ext cx="1005383" cy="448642"/>
          </a:xfrm>
          <a:prstGeom prst="curvedConnector3">
            <a:avLst>
              <a:gd name="adj1" fmla="val 50000"/>
            </a:avLst>
          </a:prstGeom>
          <a:ln w="12700">
            <a:solidFill>
              <a:srgbClr val="7030A0"/>
            </a:solidFill>
            <a:prstDash val="dashDot"/>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3" name="Rectangle 62">
            <a:extLst>
              <a:ext uri="{FF2B5EF4-FFF2-40B4-BE49-F238E27FC236}">
                <a16:creationId xmlns:a16="http://schemas.microsoft.com/office/drawing/2014/main" id="{05F52F54-C5F3-4C4F-B120-CAA0C2D6CE41}"/>
              </a:ext>
            </a:extLst>
          </p:cNvPr>
          <p:cNvSpPr/>
          <p:nvPr/>
        </p:nvSpPr>
        <p:spPr>
          <a:xfrm>
            <a:off x="8004332" y="6155792"/>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4" name="Rectangle 63">
            <a:extLst>
              <a:ext uri="{FF2B5EF4-FFF2-40B4-BE49-F238E27FC236}">
                <a16:creationId xmlns:a16="http://schemas.microsoft.com/office/drawing/2014/main" id="{8DDE41AA-874C-7548-88F3-439CA08F6551}"/>
              </a:ext>
            </a:extLst>
          </p:cNvPr>
          <p:cNvSpPr/>
          <p:nvPr/>
        </p:nvSpPr>
        <p:spPr>
          <a:xfrm>
            <a:off x="8981985" y="6155792"/>
            <a:ext cx="585217" cy="284249"/>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70" name="Rectangle 69">
            <a:extLst>
              <a:ext uri="{FF2B5EF4-FFF2-40B4-BE49-F238E27FC236}">
                <a16:creationId xmlns:a16="http://schemas.microsoft.com/office/drawing/2014/main" id="{D96578D4-F3A3-264D-82A3-BC0363F6C61D}"/>
              </a:ext>
            </a:extLst>
          </p:cNvPr>
          <p:cNvSpPr/>
          <p:nvPr/>
        </p:nvSpPr>
        <p:spPr>
          <a:xfrm>
            <a:off x="7236069" y="6162620"/>
            <a:ext cx="729338"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Topic-p3</a:t>
            </a:r>
          </a:p>
        </p:txBody>
      </p:sp>
    </p:spTree>
    <p:extLst>
      <p:ext uri="{BB962C8B-B14F-4D97-AF65-F5344CB8AC3E}">
        <p14:creationId xmlns:p14="http://schemas.microsoft.com/office/powerpoint/2010/main" val="189496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2324A-5546-E640-9D17-930C3A0A747E}"/>
              </a:ext>
            </a:extLst>
          </p:cNvPr>
          <p:cNvSpPr>
            <a:spLocks noGrp="1"/>
          </p:cNvSpPr>
          <p:nvPr>
            <p:ph type="sldNum" sz="quarter" idx="12"/>
          </p:nvPr>
        </p:nvSpPr>
        <p:spPr/>
        <p:txBody>
          <a:bodyPr/>
          <a:lstStyle/>
          <a:p>
            <a:fld id="{E9549862-13E2-C34D-815E-8545BD36FC59}" type="slidenum">
              <a:rPr lang="en-US" smtClean="0">
                <a:solidFill>
                  <a:srgbClr val="6D7777"/>
                </a:solidFill>
              </a:rPr>
              <a:pPr/>
              <a:t>34</a:t>
            </a:fld>
            <a:endParaRPr lang="en-US">
              <a:solidFill>
                <a:srgbClr val="6D7777"/>
              </a:solidFill>
            </a:endParaRPr>
          </a:p>
        </p:txBody>
      </p:sp>
      <p:pic>
        <p:nvPicPr>
          <p:cNvPr id="6" name="Picture 5">
            <a:extLst>
              <a:ext uri="{FF2B5EF4-FFF2-40B4-BE49-F238E27FC236}">
                <a16:creationId xmlns:a16="http://schemas.microsoft.com/office/drawing/2014/main" id="{C489061B-CD8C-E64C-B522-00ED8E74E7A5}"/>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0154598" y="5534834"/>
            <a:ext cx="959343" cy="504270"/>
          </a:xfrm>
          <a:prstGeom prst="rect">
            <a:avLst/>
          </a:prstGeom>
        </p:spPr>
      </p:pic>
      <p:sp>
        <p:nvSpPr>
          <p:cNvPr id="7" name="Rectangle 6">
            <a:extLst>
              <a:ext uri="{FF2B5EF4-FFF2-40B4-BE49-F238E27FC236}">
                <a16:creationId xmlns:a16="http://schemas.microsoft.com/office/drawing/2014/main" id="{FF093D17-C6F9-D24C-AB04-8EADCF68B5FB}"/>
              </a:ext>
            </a:extLst>
          </p:cNvPr>
          <p:cNvSpPr/>
          <p:nvPr/>
        </p:nvSpPr>
        <p:spPr>
          <a:xfrm>
            <a:off x="4858626"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8" name="Rectangle 7">
            <a:extLst>
              <a:ext uri="{FF2B5EF4-FFF2-40B4-BE49-F238E27FC236}">
                <a16:creationId xmlns:a16="http://schemas.microsoft.com/office/drawing/2014/main" id="{0672290C-FA24-7047-B220-B761BD73116B}"/>
              </a:ext>
            </a:extLst>
          </p:cNvPr>
          <p:cNvSpPr/>
          <p:nvPr/>
        </p:nvSpPr>
        <p:spPr>
          <a:xfrm>
            <a:off x="7827545"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9" name="Rectangle 8">
            <a:extLst>
              <a:ext uri="{FF2B5EF4-FFF2-40B4-BE49-F238E27FC236}">
                <a16:creationId xmlns:a16="http://schemas.microsoft.com/office/drawing/2014/main" id="{DDFCD721-4E4D-4B4E-BB26-D18EABFB65E7}"/>
              </a:ext>
            </a:extLst>
          </p:cNvPr>
          <p:cNvSpPr/>
          <p:nvPr/>
        </p:nvSpPr>
        <p:spPr>
          <a:xfrm>
            <a:off x="2088694" y="4059936"/>
            <a:ext cx="1916446" cy="1997568"/>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accent3">
                    <a:lumMod val="50000"/>
                  </a:schemeClr>
                </a:solidFill>
              </a:rPr>
              <a:t>Broker</a:t>
            </a:r>
          </a:p>
        </p:txBody>
      </p:sp>
      <p:sp>
        <p:nvSpPr>
          <p:cNvPr id="10" name="Rounded Rectangle 9">
            <a:extLst>
              <a:ext uri="{FF2B5EF4-FFF2-40B4-BE49-F238E27FC236}">
                <a16:creationId xmlns:a16="http://schemas.microsoft.com/office/drawing/2014/main" id="{2EAAD543-FA98-1043-A209-5F3FE966A6E3}"/>
              </a:ext>
            </a:extLst>
          </p:cNvPr>
          <p:cNvSpPr/>
          <p:nvPr/>
        </p:nvSpPr>
        <p:spPr>
          <a:xfrm>
            <a:off x="914399" y="430378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11" name="Rounded Rectangle 10">
            <a:extLst>
              <a:ext uri="{FF2B5EF4-FFF2-40B4-BE49-F238E27FC236}">
                <a16:creationId xmlns:a16="http://schemas.microsoft.com/office/drawing/2014/main" id="{0E320799-84CD-9947-A3C8-08090952B6B9}"/>
              </a:ext>
            </a:extLst>
          </p:cNvPr>
          <p:cNvSpPr/>
          <p:nvPr/>
        </p:nvSpPr>
        <p:spPr>
          <a:xfrm>
            <a:off x="914399" y="4834774"/>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1</a:t>
            </a:r>
          </a:p>
        </p:txBody>
      </p:sp>
      <p:sp>
        <p:nvSpPr>
          <p:cNvPr id="12" name="Rounded Rectangle 11">
            <a:extLst>
              <a:ext uri="{FF2B5EF4-FFF2-40B4-BE49-F238E27FC236}">
                <a16:creationId xmlns:a16="http://schemas.microsoft.com/office/drawing/2014/main" id="{A5F587BC-8210-034C-A755-83B65B689CDA}"/>
              </a:ext>
            </a:extLst>
          </p:cNvPr>
          <p:cNvSpPr/>
          <p:nvPr/>
        </p:nvSpPr>
        <p:spPr>
          <a:xfrm>
            <a:off x="905060" y="5334726"/>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2</a:t>
            </a:r>
          </a:p>
        </p:txBody>
      </p:sp>
      <p:sp>
        <p:nvSpPr>
          <p:cNvPr id="13" name="Rectangle 12">
            <a:extLst>
              <a:ext uri="{FF2B5EF4-FFF2-40B4-BE49-F238E27FC236}">
                <a16:creationId xmlns:a16="http://schemas.microsoft.com/office/drawing/2014/main" id="{7C765694-A278-2846-BDA8-F21372E2D931}"/>
              </a:ext>
            </a:extLst>
          </p:cNvPr>
          <p:cNvSpPr/>
          <p:nvPr/>
        </p:nvSpPr>
        <p:spPr>
          <a:xfrm>
            <a:off x="1399788" y="551475"/>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4" name="Rectangle 13">
            <a:extLst>
              <a:ext uri="{FF2B5EF4-FFF2-40B4-BE49-F238E27FC236}">
                <a16:creationId xmlns:a16="http://schemas.microsoft.com/office/drawing/2014/main" id="{B1C53771-8F41-B942-808C-1C984498D65E}"/>
              </a:ext>
            </a:extLst>
          </p:cNvPr>
          <p:cNvSpPr/>
          <p:nvPr/>
        </p:nvSpPr>
        <p:spPr>
          <a:xfrm>
            <a:off x="2377441" y="55147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15" name="Rectangle 14">
            <a:extLst>
              <a:ext uri="{FF2B5EF4-FFF2-40B4-BE49-F238E27FC236}">
                <a16:creationId xmlns:a16="http://schemas.microsoft.com/office/drawing/2014/main" id="{2993026A-2543-DD49-8739-1D02FB90F727}"/>
              </a:ext>
            </a:extLst>
          </p:cNvPr>
          <p:cNvSpPr/>
          <p:nvPr/>
        </p:nvSpPr>
        <p:spPr>
          <a:xfrm>
            <a:off x="3023617" y="55757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16" name="Rectangle 15">
            <a:extLst>
              <a:ext uri="{FF2B5EF4-FFF2-40B4-BE49-F238E27FC236}">
                <a16:creationId xmlns:a16="http://schemas.microsoft.com/office/drawing/2014/main" id="{D3FB8AFD-51CF-8F42-AF5C-0C2ED7DBBB89}"/>
              </a:ext>
            </a:extLst>
          </p:cNvPr>
          <p:cNvSpPr/>
          <p:nvPr/>
        </p:nvSpPr>
        <p:spPr>
          <a:xfrm>
            <a:off x="3651505" y="551475"/>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17" name="Rectangle 16">
            <a:extLst>
              <a:ext uri="{FF2B5EF4-FFF2-40B4-BE49-F238E27FC236}">
                <a16:creationId xmlns:a16="http://schemas.microsoft.com/office/drawing/2014/main" id="{E29890EA-B268-5B42-8B20-1E42EEA1205D}"/>
              </a:ext>
            </a:extLst>
          </p:cNvPr>
          <p:cNvSpPr/>
          <p:nvPr/>
        </p:nvSpPr>
        <p:spPr>
          <a:xfrm>
            <a:off x="1405884" y="905043"/>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18" name="Rectangle 17">
            <a:extLst>
              <a:ext uri="{FF2B5EF4-FFF2-40B4-BE49-F238E27FC236}">
                <a16:creationId xmlns:a16="http://schemas.microsoft.com/office/drawing/2014/main" id="{BA7F5BF3-00D8-A84C-BCE5-CD477C25D242}"/>
              </a:ext>
            </a:extLst>
          </p:cNvPr>
          <p:cNvSpPr/>
          <p:nvPr/>
        </p:nvSpPr>
        <p:spPr>
          <a:xfrm>
            <a:off x="2383537" y="90504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19" name="Rectangle 18">
            <a:extLst>
              <a:ext uri="{FF2B5EF4-FFF2-40B4-BE49-F238E27FC236}">
                <a16:creationId xmlns:a16="http://schemas.microsoft.com/office/drawing/2014/main" id="{496A7D4F-E314-4242-8AB5-EB8779A4B87E}"/>
              </a:ext>
            </a:extLst>
          </p:cNvPr>
          <p:cNvSpPr/>
          <p:nvPr/>
        </p:nvSpPr>
        <p:spPr>
          <a:xfrm>
            <a:off x="3029713" y="911139"/>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20" name="Rectangle 19">
            <a:extLst>
              <a:ext uri="{FF2B5EF4-FFF2-40B4-BE49-F238E27FC236}">
                <a16:creationId xmlns:a16="http://schemas.microsoft.com/office/drawing/2014/main" id="{788D1441-A99D-4341-8436-368C77E6BC97}"/>
              </a:ext>
            </a:extLst>
          </p:cNvPr>
          <p:cNvSpPr/>
          <p:nvPr/>
        </p:nvSpPr>
        <p:spPr>
          <a:xfrm>
            <a:off x="3657601" y="899559"/>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1" name="Rectangle 20">
            <a:extLst>
              <a:ext uri="{FF2B5EF4-FFF2-40B4-BE49-F238E27FC236}">
                <a16:creationId xmlns:a16="http://schemas.microsoft.com/office/drawing/2014/main" id="{F5B8FD20-2FD6-A147-B34F-09F3B32340D2}"/>
              </a:ext>
            </a:extLst>
          </p:cNvPr>
          <p:cNvSpPr/>
          <p:nvPr/>
        </p:nvSpPr>
        <p:spPr>
          <a:xfrm>
            <a:off x="1405884" y="1289091"/>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22" name="Rectangle 21">
            <a:extLst>
              <a:ext uri="{FF2B5EF4-FFF2-40B4-BE49-F238E27FC236}">
                <a16:creationId xmlns:a16="http://schemas.microsoft.com/office/drawing/2014/main" id="{6EBD1E32-58B5-854F-9504-8A34F643E2E8}"/>
              </a:ext>
            </a:extLst>
          </p:cNvPr>
          <p:cNvSpPr/>
          <p:nvPr/>
        </p:nvSpPr>
        <p:spPr>
          <a:xfrm>
            <a:off x="2383537" y="128909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23" name="Rectangle 22">
            <a:extLst>
              <a:ext uri="{FF2B5EF4-FFF2-40B4-BE49-F238E27FC236}">
                <a16:creationId xmlns:a16="http://schemas.microsoft.com/office/drawing/2014/main" id="{25B2FE27-C906-674F-8A61-C38373184109}"/>
              </a:ext>
            </a:extLst>
          </p:cNvPr>
          <p:cNvSpPr/>
          <p:nvPr/>
        </p:nvSpPr>
        <p:spPr>
          <a:xfrm>
            <a:off x="3029713" y="1295187"/>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24" name="Rectangle 23">
            <a:extLst>
              <a:ext uri="{FF2B5EF4-FFF2-40B4-BE49-F238E27FC236}">
                <a16:creationId xmlns:a16="http://schemas.microsoft.com/office/drawing/2014/main" id="{3830EB6D-A145-A649-ADEE-0FAAAD49359F}"/>
              </a:ext>
            </a:extLst>
          </p:cNvPr>
          <p:cNvSpPr/>
          <p:nvPr/>
        </p:nvSpPr>
        <p:spPr>
          <a:xfrm>
            <a:off x="3657601" y="1295187"/>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26" name="Left Brace 25">
            <a:extLst>
              <a:ext uri="{FF2B5EF4-FFF2-40B4-BE49-F238E27FC236}">
                <a16:creationId xmlns:a16="http://schemas.microsoft.com/office/drawing/2014/main" id="{10132059-F9AC-0B43-8860-0747547C2E9C}"/>
              </a:ext>
            </a:extLst>
          </p:cNvPr>
          <p:cNvSpPr/>
          <p:nvPr/>
        </p:nvSpPr>
        <p:spPr>
          <a:xfrm>
            <a:off x="1059448" y="599597"/>
            <a:ext cx="182880" cy="879207"/>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A5D37946-C8B7-4243-AFD4-E544E54DE104}"/>
              </a:ext>
            </a:extLst>
          </p:cNvPr>
          <p:cNvSpPr txBox="1"/>
          <p:nvPr/>
        </p:nvSpPr>
        <p:spPr>
          <a:xfrm rot="16200000">
            <a:off x="446712" y="854533"/>
            <a:ext cx="748923" cy="369332"/>
          </a:xfrm>
          <a:prstGeom prst="rect">
            <a:avLst/>
          </a:prstGeom>
          <a:noFill/>
        </p:spPr>
        <p:txBody>
          <a:bodyPr wrap="none" rtlCol="0">
            <a:spAutoFit/>
          </a:bodyPr>
          <a:lstStyle/>
          <a:p>
            <a:r>
              <a:rPr lang="en-US">
                <a:solidFill>
                  <a:srgbClr val="7030A0"/>
                </a:solidFill>
              </a:rPr>
              <a:t>batch</a:t>
            </a:r>
          </a:p>
        </p:txBody>
      </p:sp>
      <p:sp>
        <p:nvSpPr>
          <p:cNvPr id="33" name="Rectangle 32">
            <a:extLst>
              <a:ext uri="{FF2B5EF4-FFF2-40B4-BE49-F238E27FC236}">
                <a16:creationId xmlns:a16="http://schemas.microsoft.com/office/drawing/2014/main" id="{621A3D32-8764-D84E-B45D-179E599A3F8A}"/>
              </a:ext>
            </a:extLst>
          </p:cNvPr>
          <p:cNvSpPr/>
          <p:nvPr/>
        </p:nvSpPr>
        <p:spPr>
          <a:xfrm>
            <a:off x="2346862" y="4370603"/>
            <a:ext cx="1304641" cy="266620"/>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35" name="Rectangle 34">
            <a:extLst>
              <a:ext uri="{FF2B5EF4-FFF2-40B4-BE49-F238E27FC236}">
                <a16:creationId xmlns:a16="http://schemas.microsoft.com/office/drawing/2014/main" id="{1A6EB4BB-92C0-6244-88B2-8303B751847A}"/>
              </a:ext>
            </a:extLst>
          </p:cNvPr>
          <p:cNvSpPr/>
          <p:nvPr/>
        </p:nvSpPr>
        <p:spPr>
          <a:xfrm>
            <a:off x="5228548" y="4881972"/>
            <a:ext cx="1176601" cy="254156"/>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0" name="Rectangle 39">
            <a:extLst>
              <a:ext uri="{FF2B5EF4-FFF2-40B4-BE49-F238E27FC236}">
                <a16:creationId xmlns:a16="http://schemas.microsoft.com/office/drawing/2014/main" id="{2FFC91B4-3E04-2944-9501-DD6D93E7E908}"/>
              </a:ext>
            </a:extLst>
          </p:cNvPr>
          <p:cNvSpPr/>
          <p:nvPr/>
        </p:nvSpPr>
        <p:spPr>
          <a:xfrm>
            <a:off x="8197467" y="5420584"/>
            <a:ext cx="1176601" cy="254156"/>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Event</a:t>
            </a:r>
          </a:p>
        </p:txBody>
      </p:sp>
      <p:sp>
        <p:nvSpPr>
          <p:cNvPr id="42" name="AutoShape 4">
            <a:extLst>
              <a:ext uri="{FF2B5EF4-FFF2-40B4-BE49-F238E27FC236}">
                <a16:creationId xmlns:a16="http://schemas.microsoft.com/office/drawing/2014/main" id="{A611CE19-EBE1-5140-917D-752980A1D3A6}"/>
              </a:ext>
            </a:extLst>
          </p:cNvPr>
          <p:cNvSpPr>
            <a:spLocks noChangeArrowheads="1"/>
          </p:cNvSpPr>
          <p:nvPr/>
        </p:nvSpPr>
        <p:spPr bwMode="auto">
          <a:xfrm>
            <a:off x="600296" y="305270"/>
            <a:ext cx="5804853" cy="2876842"/>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sp>
        <p:nvSpPr>
          <p:cNvPr id="59" name="Rectangle 58">
            <a:extLst>
              <a:ext uri="{FF2B5EF4-FFF2-40B4-BE49-F238E27FC236}">
                <a16:creationId xmlns:a16="http://schemas.microsoft.com/office/drawing/2014/main" id="{4CBF5732-7D36-6F49-9339-1193C64915EC}"/>
              </a:ext>
            </a:extLst>
          </p:cNvPr>
          <p:cNvSpPr/>
          <p:nvPr/>
        </p:nvSpPr>
        <p:spPr>
          <a:xfrm>
            <a:off x="2314187" y="6149961"/>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0" name="Rectangle 59">
            <a:extLst>
              <a:ext uri="{FF2B5EF4-FFF2-40B4-BE49-F238E27FC236}">
                <a16:creationId xmlns:a16="http://schemas.microsoft.com/office/drawing/2014/main" id="{3ADAA872-DFC0-C341-9F5A-6FD8220336C7}"/>
              </a:ext>
            </a:extLst>
          </p:cNvPr>
          <p:cNvSpPr/>
          <p:nvPr/>
        </p:nvSpPr>
        <p:spPr>
          <a:xfrm>
            <a:off x="3291840" y="6149961"/>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1" name="Rectangle 60">
            <a:extLst>
              <a:ext uri="{FF2B5EF4-FFF2-40B4-BE49-F238E27FC236}">
                <a16:creationId xmlns:a16="http://schemas.microsoft.com/office/drawing/2014/main" id="{BAF6FB6E-0D9D-4847-98BD-684ED5156C5D}"/>
              </a:ext>
            </a:extLst>
          </p:cNvPr>
          <p:cNvSpPr/>
          <p:nvPr/>
        </p:nvSpPr>
        <p:spPr>
          <a:xfrm>
            <a:off x="5097410" y="6163758"/>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62" name="Rectangle 61">
            <a:extLst>
              <a:ext uri="{FF2B5EF4-FFF2-40B4-BE49-F238E27FC236}">
                <a16:creationId xmlns:a16="http://schemas.microsoft.com/office/drawing/2014/main" id="{79A2DD7B-E6C9-F949-8FE1-02BEFAE57F28}"/>
              </a:ext>
            </a:extLst>
          </p:cNvPr>
          <p:cNvSpPr/>
          <p:nvPr/>
        </p:nvSpPr>
        <p:spPr>
          <a:xfrm>
            <a:off x="6075063" y="6163758"/>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66" name="Left Brace 65">
            <a:extLst>
              <a:ext uri="{FF2B5EF4-FFF2-40B4-BE49-F238E27FC236}">
                <a16:creationId xmlns:a16="http://schemas.microsoft.com/office/drawing/2014/main" id="{5723F0DC-D44C-6749-ADCA-B73E5987FD4D}"/>
              </a:ext>
            </a:extLst>
          </p:cNvPr>
          <p:cNvSpPr/>
          <p:nvPr/>
        </p:nvSpPr>
        <p:spPr>
          <a:xfrm>
            <a:off x="649927" y="4241655"/>
            <a:ext cx="207398" cy="1592096"/>
          </a:xfrm>
          <a:prstGeom prst="leftBrac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F46BB51-E4F7-794F-A6AB-AD841205990E}"/>
              </a:ext>
            </a:extLst>
          </p:cNvPr>
          <p:cNvSpPr txBox="1"/>
          <p:nvPr/>
        </p:nvSpPr>
        <p:spPr>
          <a:xfrm rot="16200000">
            <a:off x="108606" y="4882877"/>
            <a:ext cx="671979" cy="369332"/>
          </a:xfrm>
          <a:prstGeom prst="rect">
            <a:avLst/>
          </a:prstGeom>
          <a:noFill/>
        </p:spPr>
        <p:txBody>
          <a:bodyPr wrap="none" rtlCol="0">
            <a:spAutoFit/>
          </a:bodyPr>
          <a:lstStyle/>
          <a:p>
            <a:r>
              <a:rPr lang="en-US">
                <a:solidFill>
                  <a:srgbClr val="7030A0"/>
                </a:solidFill>
              </a:rPr>
              <a:t>topic</a:t>
            </a:r>
          </a:p>
        </p:txBody>
      </p:sp>
      <p:sp>
        <p:nvSpPr>
          <p:cNvPr id="68" name="Rectangle 67">
            <a:extLst>
              <a:ext uri="{FF2B5EF4-FFF2-40B4-BE49-F238E27FC236}">
                <a16:creationId xmlns:a16="http://schemas.microsoft.com/office/drawing/2014/main" id="{56CAC257-885B-8C4B-8251-6C46C7FE2B17}"/>
              </a:ext>
            </a:extLst>
          </p:cNvPr>
          <p:cNvSpPr/>
          <p:nvPr/>
        </p:nvSpPr>
        <p:spPr>
          <a:xfrm>
            <a:off x="1553222" y="6138205"/>
            <a:ext cx="729338"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Topic-p0</a:t>
            </a:r>
          </a:p>
        </p:txBody>
      </p:sp>
      <p:sp>
        <p:nvSpPr>
          <p:cNvPr id="69" name="Rectangle 68">
            <a:extLst>
              <a:ext uri="{FF2B5EF4-FFF2-40B4-BE49-F238E27FC236}">
                <a16:creationId xmlns:a16="http://schemas.microsoft.com/office/drawing/2014/main" id="{32B24CA6-6923-A648-8D8F-67071296604B}"/>
              </a:ext>
            </a:extLst>
          </p:cNvPr>
          <p:cNvSpPr/>
          <p:nvPr/>
        </p:nvSpPr>
        <p:spPr>
          <a:xfrm>
            <a:off x="4311685" y="6162621"/>
            <a:ext cx="729338"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Topic-p1</a:t>
            </a:r>
          </a:p>
        </p:txBody>
      </p:sp>
      <p:sp>
        <p:nvSpPr>
          <p:cNvPr id="57" name="Rectangle 56">
            <a:extLst>
              <a:ext uri="{FF2B5EF4-FFF2-40B4-BE49-F238E27FC236}">
                <a16:creationId xmlns:a16="http://schemas.microsoft.com/office/drawing/2014/main" id="{DF5D2E13-E3B1-7F45-AE7D-A499ABA7549D}"/>
              </a:ext>
            </a:extLst>
          </p:cNvPr>
          <p:cNvSpPr/>
          <p:nvPr/>
        </p:nvSpPr>
        <p:spPr>
          <a:xfrm>
            <a:off x="1387596" y="2038899"/>
            <a:ext cx="941077" cy="276283"/>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58" name="Rectangle 57">
            <a:extLst>
              <a:ext uri="{FF2B5EF4-FFF2-40B4-BE49-F238E27FC236}">
                <a16:creationId xmlns:a16="http://schemas.microsoft.com/office/drawing/2014/main" id="{21D722AC-5B39-1544-9137-16F847EEA6EE}"/>
              </a:ext>
            </a:extLst>
          </p:cNvPr>
          <p:cNvSpPr/>
          <p:nvPr/>
        </p:nvSpPr>
        <p:spPr>
          <a:xfrm>
            <a:off x="2365249" y="2038899"/>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1</a:t>
            </a:r>
          </a:p>
        </p:txBody>
      </p:sp>
      <p:sp>
        <p:nvSpPr>
          <p:cNvPr id="65" name="Rectangle 64">
            <a:extLst>
              <a:ext uri="{FF2B5EF4-FFF2-40B4-BE49-F238E27FC236}">
                <a16:creationId xmlns:a16="http://schemas.microsoft.com/office/drawing/2014/main" id="{905DE4EC-3D23-4C47-96D6-2E21D10E70D9}"/>
              </a:ext>
            </a:extLst>
          </p:cNvPr>
          <p:cNvSpPr/>
          <p:nvPr/>
        </p:nvSpPr>
        <p:spPr>
          <a:xfrm>
            <a:off x="3011425" y="2044995"/>
            <a:ext cx="585217" cy="268317"/>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1</a:t>
            </a:r>
          </a:p>
        </p:txBody>
      </p:sp>
      <p:sp>
        <p:nvSpPr>
          <p:cNvPr id="71" name="Rectangle 70">
            <a:extLst>
              <a:ext uri="{FF2B5EF4-FFF2-40B4-BE49-F238E27FC236}">
                <a16:creationId xmlns:a16="http://schemas.microsoft.com/office/drawing/2014/main" id="{D573A1EB-063F-8E40-AA5C-9D8BB11A349C}"/>
              </a:ext>
            </a:extLst>
          </p:cNvPr>
          <p:cNvSpPr/>
          <p:nvPr/>
        </p:nvSpPr>
        <p:spPr>
          <a:xfrm>
            <a:off x="3639313" y="2038899"/>
            <a:ext cx="1916446" cy="280509"/>
          </a:xfrm>
          <a:prstGeom prst="rect">
            <a:avLst/>
          </a:prstGeom>
          <a:solidFill>
            <a:schemeClr val="accent4">
              <a:lumMod val="20000"/>
              <a:lumOff val="8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2" name="Rectangle 71">
            <a:extLst>
              <a:ext uri="{FF2B5EF4-FFF2-40B4-BE49-F238E27FC236}">
                <a16:creationId xmlns:a16="http://schemas.microsoft.com/office/drawing/2014/main" id="{12E5D9AB-9299-FB48-A342-B62F64ABAA76}"/>
              </a:ext>
            </a:extLst>
          </p:cNvPr>
          <p:cNvSpPr/>
          <p:nvPr/>
        </p:nvSpPr>
        <p:spPr>
          <a:xfrm>
            <a:off x="1393692" y="2392467"/>
            <a:ext cx="941077" cy="276283"/>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3" name="Rectangle 72">
            <a:extLst>
              <a:ext uri="{FF2B5EF4-FFF2-40B4-BE49-F238E27FC236}">
                <a16:creationId xmlns:a16="http://schemas.microsoft.com/office/drawing/2014/main" id="{04D72B5E-CAAC-1E4B-B40D-325C94A8E698}"/>
              </a:ext>
            </a:extLst>
          </p:cNvPr>
          <p:cNvSpPr/>
          <p:nvPr/>
        </p:nvSpPr>
        <p:spPr>
          <a:xfrm>
            <a:off x="2371345" y="2392467"/>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2</a:t>
            </a:r>
          </a:p>
        </p:txBody>
      </p:sp>
      <p:sp>
        <p:nvSpPr>
          <p:cNvPr id="74" name="Rectangle 73">
            <a:extLst>
              <a:ext uri="{FF2B5EF4-FFF2-40B4-BE49-F238E27FC236}">
                <a16:creationId xmlns:a16="http://schemas.microsoft.com/office/drawing/2014/main" id="{E6E9B3CF-2FB3-1B42-ABB7-FD60311B9CA4}"/>
              </a:ext>
            </a:extLst>
          </p:cNvPr>
          <p:cNvSpPr/>
          <p:nvPr/>
        </p:nvSpPr>
        <p:spPr>
          <a:xfrm>
            <a:off x="3017521" y="2398563"/>
            <a:ext cx="585217" cy="268317"/>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2</a:t>
            </a:r>
          </a:p>
        </p:txBody>
      </p:sp>
      <p:sp>
        <p:nvSpPr>
          <p:cNvPr id="75" name="Rectangle 74">
            <a:extLst>
              <a:ext uri="{FF2B5EF4-FFF2-40B4-BE49-F238E27FC236}">
                <a16:creationId xmlns:a16="http://schemas.microsoft.com/office/drawing/2014/main" id="{B598751E-8FA6-8443-A90C-E4734D2084CC}"/>
              </a:ext>
            </a:extLst>
          </p:cNvPr>
          <p:cNvSpPr/>
          <p:nvPr/>
        </p:nvSpPr>
        <p:spPr>
          <a:xfrm>
            <a:off x="3645409" y="2386983"/>
            <a:ext cx="1916446" cy="264799"/>
          </a:xfrm>
          <a:prstGeom prst="rect">
            <a:avLst/>
          </a:prstGeom>
          <a:solidFill>
            <a:schemeClr val="accent4">
              <a:lumMod val="40000"/>
              <a:lumOff val="6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76" name="Rectangle 75">
            <a:extLst>
              <a:ext uri="{FF2B5EF4-FFF2-40B4-BE49-F238E27FC236}">
                <a16:creationId xmlns:a16="http://schemas.microsoft.com/office/drawing/2014/main" id="{8E79FFBE-452B-9340-AF27-EF7FA23A49D3}"/>
              </a:ext>
            </a:extLst>
          </p:cNvPr>
          <p:cNvSpPr/>
          <p:nvPr/>
        </p:nvSpPr>
        <p:spPr>
          <a:xfrm>
            <a:off x="1393692" y="2776515"/>
            <a:ext cx="941077" cy="276283"/>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Producer-id</a:t>
            </a:r>
          </a:p>
        </p:txBody>
      </p:sp>
      <p:sp>
        <p:nvSpPr>
          <p:cNvPr id="77" name="Rectangle 76">
            <a:extLst>
              <a:ext uri="{FF2B5EF4-FFF2-40B4-BE49-F238E27FC236}">
                <a16:creationId xmlns:a16="http://schemas.microsoft.com/office/drawing/2014/main" id="{738DC140-870A-1343-AD2F-35D02F87396E}"/>
              </a:ext>
            </a:extLst>
          </p:cNvPr>
          <p:cNvSpPr/>
          <p:nvPr/>
        </p:nvSpPr>
        <p:spPr>
          <a:xfrm>
            <a:off x="2371345" y="2776515"/>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Seq 3</a:t>
            </a:r>
          </a:p>
        </p:txBody>
      </p:sp>
      <p:sp>
        <p:nvSpPr>
          <p:cNvPr id="78" name="Rectangle 77">
            <a:extLst>
              <a:ext uri="{FF2B5EF4-FFF2-40B4-BE49-F238E27FC236}">
                <a16:creationId xmlns:a16="http://schemas.microsoft.com/office/drawing/2014/main" id="{FEECC4EB-B089-8844-94BC-5AC5759478EF}"/>
              </a:ext>
            </a:extLst>
          </p:cNvPr>
          <p:cNvSpPr/>
          <p:nvPr/>
        </p:nvSpPr>
        <p:spPr>
          <a:xfrm>
            <a:off x="3017521" y="2782611"/>
            <a:ext cx="585217" cy="268317"/>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Key 3</a:t>
            </a:r>
          </a:p>
        </p:txBody>
      </p:sp>
      <p:sp>
        <p:nvSpPr>
          <p:cNvPr id="79" name="Rectangle 78">
            <a:extLst>
              <a:ext uri="{FF2B5EF4-FFF2-40B4-BE49-F238E27FC236}">
                <a16:creationId xmlns:a16="http://schemas.microsoft.com/office/drawing/2014/main" id="{0CC69262-7402-1D44-99DF-561F73B7971A}"/>
              </a:ext>
            </a:extLst>
          </p:cNvPr>
          <p:cNvSpPr/>
          <p:nvPr/>
        </p:nvSpPr>
        <p:spPr>
          <a:xfrm>
            <a:off x="3645409" y="2782611"/>
            <a:ext cx="1916446" cy="262221"/>
          </a:xfrm>
          <a:prstGeom prst="rect">
            <a:avLst/>
          </a:prstGeom>
          <a:solidFill>
            <a:schemeClr val="accent4">
              <a:lumMod val="60000"/>
              <a:lumOff val="40000"/>
            </a:schemeClr>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Value</a:t>
            </a:r>
          </a:p>
        </p:txBody>
      </p:sp>
      <p:sp>
        <p:nvSpPr>
          <p:cNvPr id="39" name="TextBox 38">
            <a:extLst>
              <a:ext uri="{FF2B5EF4-FFF2-40B4-BE49-F238E27FC236}">
                <a16:creationId xmlns:a16="http://schemas.microsoft.com/office/drawing/2014/main" id="{E8464B15-D2D1-0F41-8420-AD4CD7312FBB}"/>
              </a:ext>
            </a:extLst>
          </p:cNvPr>
          <p:cNvSpPr txBox="1"/>
          <p:nvPr/>
        </p:nvSpPr>
        <p:spPr>
          <a:xfrm>
            <a:off x="416461" y="2103872"/>
            <a:ext cx="825867" cy="369332"/>
          </a:xfrm>
          <a:prstGeom prst="rect">
            <a:avLst/>
          </a:prstGeom>
          <a:noFill/>
        </p:spPr>
        <p:txBody>
          <a:bodyPr wrap="none" rtlCol="0">
            <a:spAutoFit/>
          </a:bodyPr>
          <a:lstStyle/>
          <a:p>
            <a:r>
              <a:rPr lang="en-US"/>
              <a:t>retries</a:t>
            </a:r>
          </a:p>
        </p:txBody>
      </p:sp>
      <p:cxnSp>
        <p:nvCxnSpPr>
          <p:cNvPr id="81" name="Curved Connector 80">
            <a:extLst>
              <a:ext uri="{FF2B5EF4-FFF2-40B4-BE49-F238E27FC236}">
                <a16:creationId xmlns:a16="http://schemas.microsoft.com/office/drawing/2014/main" id="{F0149DAF-4BE2-EC45-B580-E5F06119BD3B}"/>
              </a:ext>
            </a:extLst>
          </p:cNvPr>
          <p:cNvCxnSpPr>
            <a:cxnSpLocks/>
            <a:stCxn id="57" idx="1"/>
            <a:endCxn id="9" idx="0"/>
          </p:cNvCxnSpPr>
          <p:nvPr/>
        </p:nvCxnSpPr>
        <p:spPr>
          <a:xfrm rot="10800000" flipH="1" flipV="1">
            <a:off x="1387595" y="2177040"/>
            <a:ext cx="1659321" cy="1882895"/>
          </a:xfrm>
          <a:prstGeom prst="curvedConnector4">
            <a:avLst>
              <a:gd name="adj1" fmla="val -13777"/>
              <a:gd name="adj2" fmla="val 53668"/>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Cross 48">
            <a:extLst>
              <a:ext uri="{FF2B5EF4-FFF2-40B4-BE49-F238E27FC236}">
                <a16:creationId xmlns:a16="http://schemas.microsoft.com/office/drawing/2014/main" id="{AB139704-1CB4-F24F-BD0D-A8C07A23EF21}"/>
              </a:ext>
            </a:extLst>
          </p:cNvPr>
          <p:cNvSpPr/>
          <p:nvPr/>
        </p:nvSpPr>
        <p:spPr>
          <a:xfrm rot="2839137" flipV="1">
            <a:off x="2881266" y="384892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ross 81">
            <a:extLst>
              <a:ext uri="{FF2B5EF4-FFF2-40B4-BE49-F238E27FC236}">
                <a16:creationId xmlns:a16="http://schemas.microsoft.com/office/drawing/2014/main" id="{A09B1DCD-7548-F441-A4E8-B8F6BB37F13D}"/>
              </a:ext>
            </a:extLst>
          </p:cNvPr>
          <p:cNvSpPr/>
          <p:nvPr/>
        </p:nvSpPr>
        <p:spPr>
          <a:xfrm rot="2839137" flipV="1">
            <a:off x="5612274" y="3909888"/>
            <a:ext cx="342431" cy="342431"/>
          </a:xfrm>
          <a:prstGeom prst="plus">
            <a:avLst>
              <a:gd name="adj" fmla="val 45000"/>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Curved Connector 82">
            <a:extLst>
              <a:ext uri="{FF2B5EF4-FFF2-40B4-BE49-F238E27FC236}">
                <a16:creationId xmlns:a16="http://schemas.microsoft.com/office/drawing/2014/main" id="{BD0CD685-90EC-134C-B6AE-C54D277BA745}"/>
              </a:ext>
            </a:extLst>
          </p:cNvPr>
          <p:cNvCxnSpPr>
            <a:cxnSpLocks/>
            <a:stCxn id="72" idx="1"/>
            <a:endCxn id="82" idx="1"/>
          </p:cNvCxnSpPr>
          <p:nvPr/>
        </p:nvCxnSpPr>
        <p:spPr>
          <a:xfrm rot="10800000" flipH="1" flipV="1">
            <a:off x="1393692" y="2530608"/>
            <a:ext cx="4273728" cy="1424627"/>
          </a:xfrm>
          <a:prstGeom prst="curvedConnector4">
            <a:avLst>
              <a:gd name="adj1" fmla="val -5349"/>
              <a:gd name="adj2" fmla="val 53257"/>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Curved Connector 83">
            <a:extLst>
              <a:ext uri="{FF2B5EF4-FFF2-40B4-BE49-F238E27FC236}">
                <a16:creationId xmlns:a16="http://schemas.microsoft.com/office/drawing/2014/main" id="{47924C3B-D634-F846-9738-F7A7B16975FE}"/>
              </a:ext>
            </a:extLst>
          </p:cNvPr>
          <p:cNvCxnSpPr>
            <a:cxnSpLocks/>
            <a:stCxn id="79" idx="3"/>
            <a:endCxn id="8" idx="0"/>
          </p:cNvCxnSpPr>
          <p:nvPr/>
        </p:nvCxnSpPr>
        <p:spPr>
          <a:xfrm>
            <a:off x="5561855" y="2913722"/>
            <a:ext cx="3223913" cy="1146214"/>
          </a:xfrm>
          <a:prstGeom prst="curvedConnector2">
            <a:avLst/>
          </a:prstGeom>
          <a:ln w="127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8058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4" name="Content Placeholder 3">
            <a:extLst>
              <a:ext uri="{FF2B5EF4-FFF2-40B4-BE49-F238E27FC236}">
                <a16:creationId xmlns:a16="http://schemas.microsoft.com/office/drawing/2014/main" id="{868E4F80-67EA-904A-B71C-147400C9E931}"/>
              </a:ext>
            </a:extLst>
          </p:cNvPr>
          <p:cNvSpPr>
            <a:spLocks noGrp="1"/>
          </p:cNvSpPr>
          <p:nvPr>
            <p:ph idx="1"/>
          </p:nvPr>
        </p:nvSpPr>
        <p:spPr>
          <a:xfrm>
            <a:off x="192617" y="1083323"/>
            <a:ext cx="11190816" cy="1102317"/>
          </a:xfrm>
        </p:spPr>
        <p:txBody>
          <a:bodyPr/>
          <a:lstStyle/>
          <a:p>
            <a:r>
              <a:rPr lang="en-US" sz="2133"/>
              <a:t>Distributed deployment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35</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2201408"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6" name="Rounded Rectangle 5">
            <a:extLst>
              <a:ext uri="{FF2B5EF4-FFF2-40B4-BE49-F238E27FC236}">
                <a16:creationId xmlns:a16="http://schemas.microsoft.com/office/drawing/2014/main" id="{4DAA1AFE-74C0-3246-B707-F25C97E79AFD}"/>
              </a:ext>
            </a:extLst>
          </p:cNvPr>
          <p:cNvSpPr/>
          <p:nvPr/>
        </p:nvSpPr>
        <p:spPr>
          <a:xfrm>
            <a:off x="4843260"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7485112" y="2185640"/>
            <a:ext cx="2287465" cy="2284760"/>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898478"/>
            <a:ext cx="7533972"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877624"/>
            <a:ext cx="742639" cy="300210"/>
          </a:xfrm>
          <a:prstGeom prst="rect">
            <a:avLst/>
          </a:prstGeom>
          <a:noFill/>
        </p:spPr>
        <p:txBody>
          <a:bodyPr wrap="none" rtlCol="0">
            <a:spAutoFit/>
          </a:bodyPr>
          <a:lstStyle/>
          <a:p>
            <a:r>
              <a:rPr lang="en-US" sz="1351">
                <a:solidFill>
                  <a:schemeClr val="accent1">
                    <a:lumMod val="25000"/>
                  </a:schemeClr>
                </a:solidFill>
              </a:rPr>
              <a:t>Topic A</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5190773"/>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877624"/>
            <a:ext cx="752194" cy="300210"/>
          </a:xfrm>
          <a:prstGeom prst="rect">
            <a:avLst/>
          </a:prstGeom>
          <a:noFill/>
        </p:spPr>
        <p:txBody>
          <a:bodyPr wrap="none" rtlCol="0">
            <a:spAutoFit/>
          </a:bodyPr>
          <a:lstStyle/>
          <a:p>
            <a:r>
              <a:rPr lang="en-US" sz="1351">
                <a:solidFill>
                  <a:schemeClr val="accent1">
                    <a:lumMod val="25000"/>
                  </a:schemeClr>
                </a:solidFill>
              </a:rPr>
              <a:t>Topic B</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582705" y="2365489"/>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Source Connector A</a:t>
            </a:r>
          </a:p>
        </p:txBody>
      </p:sp>
      <p:sp>
        <p:nvSpPr>
          <p:cNvPr id="25" name="Round Diagonal Corner Rectangle 24">
            <a:extLst>
              <a:ext uri="{FF2B5EF4-FFF2-40B4-BE49-F238E27FC236}">
                <a16:creationId xmlns:a16="http://schemas.microsoft.com/office/drawing/2014/main" id="{B7220F01-37B9-F24E-8F9A-DFED4A922D96}"/>
              </a:ext>
            </a:extLst>
          </p:cNvPr>
          <p:cNvSpPr/>
          <p:nvPr/>
        </p:nvSpPr>
        <p:spPr>
          <a:xfrm>
            <a:off x="7876141" y="232916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Source Connector B</a:t>
            </a:r>
          </a:p>
        </p:txBody>
      </p:sp>
      <p:sp>
        <p:nvSpPr>
          <p:cNvPr id="26" name="Rectangle 25">
            <a:extLst>
              <a:ext uri="{FF2B5EF4-FFF2-40B4-BE49-F238E27FC236}">
                <a16:creationId xmlns:a16="http://schemas.microsoft.com/office/drawing/2014/main" id="{8F893688-1F5E-D640-BAB4-50A53CA9A816}"/>
              </a:ext>
            </a:extLst>
          </p:cNvPr>
          <p:cNvSpPr/>
          <p:nvPr/>
        </p:nvSpPr>
        <p:spPr>
          <a:xfrm>
            <a:off x="269456" y="232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Source</a:t>
            </a:r>
          </a:p>
        </p:txBody>
      </p:sp>
      <p:sp>
        <p:nvSpPr>
          <p:cNvPr id="27" name="Rectangle 26">
            <a:extLst>
              <a:ext uri="{FF2B5EF4-FFF2-40B4-BE49-F238E27FC236}">
                <a16:creationId xmlns:a16="http://schemas.microsoft.com/office/drawing/2014/main" id="{B9BE430E-8085-1240-9E25-26A44B6ACCDF}"/>
              </a:ext>
            </a:extLst>
          </p:cNvPr>
          <p:cNvSpPr/>
          <p:nvPr/>
        </p:nvSpPr>
        <p:spPr>
          <a:xfrm>
            <a:off x="10601555" y="2252859"/>
            <a:ext cx="1219200" cy="1219200"/>
          </a:xfrm>
          <a:prstGeom prst="rect">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0000FF"/>
                </a:solidFill>
                <a:latin typeface="Arial"/>
              </a:rPr>
              <a:t>External System</a:t>
            </a:r>
          </a:p>
          <a:p>
            <a:pPr algn="ctr" defTabSz="914377" eaLnBrk="1" fontAlgn="auto" hangingPunct="1">
              <a:spcBef>
                <a:spcPts val="0"/>
              </a:spcBef>
              <a:spcAft>
                <a:spcPts val="0"/>
              </a:spcAft>
            </a:pPr>
            <a:r>
              <a:rPr lang="en-US" sz="1333">
                <a:solidFill>
                  <a:srgbClr val="0000FF"/>
                </a:solidFill>
                <a:latin typeface="Arial"/>
              </a:rPr>
              <a:t>Target</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5285027" y="246798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Sink Connector A</a:t>
            </a:r>
          </a:p>
        </p:txBody>
      </p:sp>
      <p:sp>
        <p:nvSpPr>
          <p:cNvPr id="29" name="Round Diagonal Corner Rectangle 28">
            <a:extLst>
              <a:ext uri="{FF2B5EF4-FFF2-40B4-BE49-F238E27FC236}">
                <a16:creationId xmlns:a16="http://schemas.microsoft.com/office/drawing/2014/main" id="{4CECCAF3-5D86-774A-91C3-3412969601B2}"/>
              </a:ext>
            </a:extLst>
          </p:cNvPr>
          <p:cNvSpPr/>
          <p:nvPr/>
        </p:nvSpPr>
        <p:spPr>
          <a:xfrm>
            <a:off x="2608059" y="3563568"/>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Sink Connector B</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30" idx="2"/>
            <a:endCxn id="45" idx="2"/>
          </p:cNvCxnSpPr>
          <p:nvPr/>
        </p:nvCxnSpPr>
        <p:spPr>
          <a:xfrm rot="5400000" flipH="1" flipV="1">
            <a:off x="1521411" y="2617985"/>
            <a:ext cx="459135" cy="1663452"/>
          </a:xfrm>
          <a:prstGeom prst="bentConnector4">
            <a:avLst>
              <a:gd name="adj1" fmla="val -66386"/>
              <a:gd name="adj2" fmla="val 63914"/>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5E4A5FB0-E2B9-D643-AFA8-E867A671C940}"/>
              </a:ext>
            </a:extLst>
          </p:cNvPr>
          <p:cNvCxnSpPr>
            <a:cxnSpLocks/>
            <a:stCxn id="46" idx="0"/>
            <a:endCxn id="31" idx="0"/>
          </p:cNvCxnSpPr>
          <p:nvPr/>
        </p:nvCxnSpPr>
        <p:spPr>
          <a:xfrm flipV="1">
            <a:off x="9280070" y="2185640"/>
            <a:ext cx="1931085" cy="1089752"/>
          </a:xfrm>
          <a:prstGeom prst="bentConnector4">
            <a:avLst>
              <a:gd name="adj1" fmla="val 38015"/>
              <a:gd name="adj2" fmla="val 127970"/>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 Diagonal Corner Rectangle 44">
            <a:extLst>
              <a:ext uri="{FF2B5EF4-FFF2-40B4-BE49-F238E27FC236}">
                <a16:creationId xmlns:a16="http://schemas.microsoft.com/office/drawing/2014/main" id="{55DD09EA-2BE1-9644-BD84-2253DB7F1FC3}"/>
              </a:ext>
            </a:extLst>
          </p:cNvPr>
          <p:cNvSpPr/>
          <p:nvPr/>
        </p:nvSpPr>
        <p:spPr>
          <a:xfrm>
            <a:off x="2582705" y="2987907"/>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6" name="Round Diagonal Corner Rectangle 45">
            <a:extLst>
              <a:ext uri="{FF2B5EF4-FFF2-40B4-BE49-F238E27FC236}">
                <a16:creationId xmlns:a16="http://schemas.microsoft.com/office/drawing/2014/main" id="{55EA3E91-B17B-B142-81E7-E1A66CE57F14}"/>
              </a:ext>
            </a:extLst>
          </p:cNvPr>
          <p:cNvSpPr/>
          <p:nvPr/>
        </p:nvSpPr>
        <p:spPr>
          <a:xfrm>
            <a:off x="7876141" y="3043156"/>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Task for A</a:t>
            </a:r>
          </a:p>
        </p:txBody>
      </p:sp>
      <p:sp>
        <p:nvSpPr>
          <p:cNvPr id="47" name="Round Diagonal Corner Rectangle 46">
            <a:extLst>
              <a:ext uri="{FF2B5EF4-FFF2-40B4-BE49-F238E27FC236}">
                <a16:creationId xmlns:a16="http://schemas.microsoft.com/office/drawing/2014/main" id="{72019652-3F39-6944-830F-1B0F37042AEA}"/>
              </a:ext>
            </a:extLst>
          </p:cNvPr>
          <p:cNvSpPr/>
          <p:nvPr/>
        </p:nvSpPr>
        <p:spPr>
          <a:xfrm>
            <a:off x="5252204" y="3146951"/>
            <a:ext cx="1403928" cy="464472"/>
          </a:xfrm>
          <a:prstGeom prst="round2DiagRect">
            <a:avLst/>
          </a:prstGeom>
          <a:solidFill>
            <a:srgbClr val="8DB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333">
                <a:solidFill>
                  <a:prstClr val="white"/>
                </a:solidFill>
                <a:latin typeface="Arial"/>
              </a:rPr>
              <a:t>Task for  B</a:t>
            </a:r>
          </a:p>
        </p:txBody>
      </p:sp>
      <p:cxnSp>
        <p:nvCxnSpPr>
          <p:cNvPr id="51" name="Elbow Connector 50">
            <a:extLst>
              <a:ext uri="{FF2B5EF4-FFF2-40B4-BE49-F238E27FC236}">
                <a16:creationId xmlns:a16="http://schemas.microsoft.com/office/drawing/2014/main" id="{A54C384C-4369-1441-8E6C-C30CCAEF9E5F}"/>
              </a:ext>
            </a:extLst>
          </p:cNvPr>
          <p:cNvCxnSpPr>
            <a:cxnSpLocks/>
            <a:stCxn id="45" idx="0"/>
            <a:endCxn id="13" idx="0"/>
          </p:cNvCxnSpPr>
          <p:nvPr/>
        </p:nvCxnSpPr>
        <p:spPr>
          <a:xfrm>
            <a:off x="3986633" y="3220143"/>
            <a:ext cx="452008" cy="1970631"/>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4BC3C5B0-BCF5-E241-AB02-C9399274EFDA}"/>
              </a:ext>
            </a:extLst>
          </p:cNvPr>
          <p:cNvCxnSpPr>
            <a:cxnSpLocks/>
            <a:endCxn id="46" idx="2"/>
          </p:cNvCxnSpPr>
          <p:nvPr/>
        </p:nvCxnSpPr>
        <p:spPr>
          <a:xfrm rot="5400000" flipH="1" flipV="1">
            <a:off x="6847785" y="3691569"/>
            <a:ext cx="1444531" cy="612180"/>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p:cNvCxnSpPr>
          <p:nvPr/>
        </p:nvCxnSpPr>
        <p:spPr>
          <a:xfrm rot="5400000" flipH="1" flipV="1">
            <a:off x="5516304" y="3411469"/>
            <a:ext cx="470849" cy="3087764"/>
          </a:xfrm>
          <a:prstGeom prst="bentConnector2">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3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F43B-A3DB-314C-8C68-1FC46B45F534}"/>
              </a:ext>
            </a:extLst>
          </p:cNvPr>
          <p:cNvSpPr>
            <a:spLocks noGrp="1"/>
          </p:cNvSpPr>
          <p:nvPr>
            <p:ph type="title"/>
          </p:nvPr>
        </p:nvSpPr>
        <p:spPr/>
        <p:txBody>
          <a:bodyPr/>
          <a:lstStyle/>
          <a:p>
            <a:r>
              <a:rPr lang="en-US" dirty="0"/>
              <a:t>Kafka Connect</a:t>
            </a:r>
          </a:p>
        </p:txBody>
      </p:sp>
      <p:sp>
        <p:nvSpPr>
          <p:cNvPr id="3" name="Slide Number Placeholder 2">
            <a:extLst>
              <a:ext uri="{FF2B5EF4-FFF2-40B4-BE49-F238E27FC236}">
                <a16:creationId xmlns:a16="http://schemas.microsoft.com/office/drawing/2014/main" id="{0FCFDAE1-B7D0-8844-928F-BBE4FDC7CFB9}"/>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36</a:t>
            </a:fld>
            <a:endParaRPr lang="en-US"/>
          </a:p>
        </p:txBody>
      </p:sp>
      <p:sp>
        <p:nvSpPr>
          <p:cNvPr id="5" name="Rounded Rectangle 4">
            <a:extLst>
              <a:ext uri="{FF2B5EF4-FFF2-40B4-BE49-F238E27FC236}">
                <a16:creationId xmlns:a16="http://schemas.microsoft.com/office/drawing/2014/main" id="{C2BDBCFE-2439-4646-881E-9373DD5F5230}"/>
              </a:ext>
            </a:extLst>
          </p:cNvPr>
          <p:cNvSpPr/>
          <p:nvPr/>
        </p:nvSpPr>
        <p:spPr>
          <a:xfrm>
            <a:off x="1976618" y="1845527"/>
            <a:ext cx="1805694"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Producer-1</a:t>
            </a:r>
          </a:p>
        </p:txBody>
      </p:sp>
      <p:sp>
        <p:nvSpPr>
          <p:cNvPr id="7" name="Rounded Rectangle 6">
            <a:extLst>
              <a:ext uri="{FF2B5EF4-FFF2-40B4-BE49-F238E27FC236}">
                <a16:creationId xmlns:a16="http://schemas.microsoft.com/office/drawing/2014/main" id="{2981F4BC-E352-164D-881F-B2632FE72F44}"/>
              </a:ext>
            </a:extLst>
          </p:cNvPr>
          <p:cNvSpPr/>
          <p:nvPr/>
        </p:nvSpPr>
        <p:spPr>
          <a:xfrm>
            <a:off x="5687016" y="1845527"/>
            <a:ext cx="2287463" cy="1086932"/>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Consumer-2</a:t>
            </a:r>
          </a:p>
        </p:txBody>
      </p:sp>
      <p:sp>
        <p:nvSpPr>
          <p:cNvPr id="8" name="Rounded Rectangle 7">
            <a:extLst>
              <a:ext uri="{FF2B5EF4-FFF2-40B4-BE49-F238E27FC236}">
                <a16:creationId xmlns:a16="http://schemas.microsoft.com/office/drawing/2014/main" id="{DE74F663-3A77-D849-BB96-CE5521FDDE71}"/>
              </a:ext>
            </a:extLst>
          </p:cNvPr>
          <p:cNvSpPr/>
          <p:nvPr/>
        </p:nvSpPr>
        <p:spPr bwMode="auto">
          <a:xfrm>
            <a:off x="3106269"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9" name="Rounded Rectangle 8">
            <a:extLst>
              <a:ext uri="{FF2B5EF4-FFF2-40B4-BE49-F238E27FC236}">
                <a16:creationId xmlns:a16="http://schemas.microsoft.com/office/drawing/2014/main" id="{0E545EDA-B64D-7549-A6DD-5EC66BC068E4}"/>
              </a:ext>
            </a:extLst>
          </p:cNvPr>
          <p:cNvSpPr/>
          <p:nvPr/>
        </p:nvSpPr>
        <p:spPr bwMode="auto">
          <a:xfrm>
            <a:off x="33501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0" name="Rounded Rectangle 9">
            <a:extLst>
              <a:ext uri="{FF2B5EF4-FFF2-40B4-BE49-F238E27FC236}">
                <a16:creationId xmlns:a16="http://schemas.microsoft.com/office/drawing/2014/main" id="{398CEC48-B2A8-FA49-AF93-FD522907E8C9}"/>
              </a:ext>
            </a:extLst>
          </p:cNvPr>
          <p:cNvSpPr/>
          <p:nvPr/>
        </p:nvSpPr>
        <p:spPr bwMode="auto">
          <a:xfrm>
            <a:off x="3595668"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11" name="Rounded Rectangle 10">
            <a:extLst>
              <a:ext uri="{FF2B5EF4-FFF2-40B4-BE49-F238E27FC236}">
                <a16:creationId xmlns:a16="http://schemas.microsoft.com/office/drawing/2014/main" id="{45CEE6F1-A065-A74C-AD3A-23641F37E42C}"/>
              </a:ext>
            </a:extLst>
          </p:cNvPr>
          <p:cNvSpPr/>
          <p:nvPr/>
        </p:nvSpPr>
        <p:spPr bwMode="auto">
          <a:xfrm>
            <a:off x="383950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12" name="Rounded Rectangle 11">
            <a:extLst>
              <a:ext uri="{FF2B5EF4-FFF2-40B4-BE49-F238E27FC236}">
                <a16:creationId xmlns:a16="http://schemas.microsoft.com/office/drawing/2014/main" id="{47D4FAF3-6CEF-FF48-B7D1-39F720BCDCE2}"/>
              </a:ext>
            </a:extLst>
          </p:cNvPr>
          <p:cNvSpPr/>
          <p:nvPr/>
        </p:nvSpPr>
        <p:spPr bwMode="auto">
          <a:xfrm>
            <a:off x="4085065"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13" name="Rounded Rectangle 12">
            <a:extLst>
              <a:ext uri="{FF2B5EF4-FFF2-40B4-BE49-F238E27FC236}">
                <a16:creationId xmlns:a16="http://schemas.microsoft.com/office/drawing/2014/main" id="{B097DCE8-F8B9-9C48-B603-A51CE4832B59}"/>
              </a:ext>
            </a:extLst>
          </p:cNvPr>
          <p:cNvSpPr/>
          <p:nvPr/>
        </p:nvSpPr>
        <p:spPr bwMode="auto">
          <a:xfrm>
            <a:off x="4315861" y="4820660"/>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5</a:t>
            </a:r>
            <a:endParaRPr lang="en-US" sz="667">
              <a:solidFill>
                <a:schemeClr val="bg1"/>
              </a:solidFill>
            </a:endParaRPr>
          </a:p>
        </p:txBody>
      </p:sp>
      <p:sp>
        <p:nvSpPr>
          <p:cNvPr id="14" name="AutoShape 4">
            <a:extLst>
              <a:ext uri="{FF2B5EF4-FFF2-40B4-BE49-F238E27FC236}">
                <a16:creationId xmlns:a16="http://schemas.microsoft.com/office/drawing/2014/main" id="{F0C7E708-D535-D342-9A1D-A1A8A8A9D327}"/>
              </a:ext>
            </a:extLst>
          </p:cNvPr>
          <p:cNvSpPr>
            <a:spLocks noChangeArrowheads="1"/>
          </p:cNvSpPr>
          <p:nvPr/>
        </p:nvSpPr>
        <p:spPr bwMode="auto">
          <a:xfrm>
            <a:off x="2238603" y="4247148"/>
            <a:ext cx="6143397" cy="199981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5" name="TextBox 14">
            <a:extLst>
              <a:ext uri="{FF2B5EF4-FFF2-40B4-BE49-F238E27FC236}">
                <a16:creationId xmlns:a16="http://schemas.microsoft.com/office/drawing/2014/main" id="{8EB7503D-9CF1-704B-A325-AF092CAE23FE}"/>
              </a:ext>
            </a:extLst>
          </p:cNvPr>
          <p:cNvSpPr txBox="1"/>
          <p:nvPr/>
        </p:nvSpPr>
        <p:spPr>
          <a:xfrm>
            <a:off x="3039672" y="5507511"/>
            <a:ext cx="1031051" cy="300210"/>
          </a:xfrm>
          <a:prstGeom prst="rect">
            <a:avLst/>
          </a:prstGeom>
          <a:noFill/>
        </p:spPr>
        <p:txBody>
          <a:bodyPr wrap="none" rtlCol="0">
            <a:spAutoFit/>
          </a:bodyPr>
          <a:lstStyle/>
          <a:p>
            <a:r>
              <a:rPr lang="en-US" sz="1351">
                <a:solidFill>
                  <a:schemeClr val="accent1">
                    <a:lumMod val="25000"/>
                  </a:schemeClr>
                </a:solidFill>
              </a:rPr>
              <a:t>telemetries</a:t>
            </a:r>
          </a:p>
        </p:txBody>
      </p:sp>
      <p:pic>
        <p:nvPicPr>
          <p:cNvPr id="16" name="Picture 15">
            <a:extLst>
              <a:ext uri="{FF2B5EF4-FFF2-40B4-BE49-F238E27FC236}">
                <a16:creationId xmlns:a16="http://schemas.microsoft.com/office/drawing/2014/main" id="{B65621C4-1644-A549-B97E-9B8CF2465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81" y="4903776"/>
            <a:ext cx="523019" cy="690721"/>
          </a:xfrm>
          <a:prstGeom prst="rect">
            <a:avLst/>
          </a:prstGeom>
        </p:spPr>
      </p:pic>
      <p:sp>
        <p:nvSpPr>
          <p:cNvPr id="17" name="Rounded Rectangle 16">
            <a:extLst>
              <a:ext uri="{FF2B5EF4-FFF2-40B4-BE49-F238E27FC236}">
                <a16:creationId xmlns:a16="http://schemas.microsoft.com/office/drawing/2014/main" id="{0226945B-60DC-3A4C-8C4F-3EC503534C1E}"/>
              </a:ext>
            </a:extLst>
          </p:cNvPr>
          <p:cNvSpPr/>
          <p:nvPr/>
        </p:nvSpPr>
        <p:spPr bwMode="auto">
          <a:xfrm>
            <a:off x="6897346"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0</a:t>
            </a:r>
            <a:endParaRPr lang="en-US" sz="667">
              <a:solidFill>
                <a:schemeClr val="bg1"/>
              </a:solidFill>
            </a:endParaRPr>
          </a:p>
        </p:txBody>
      </p:sp>
      <p:sp>
        <p:nvSpPr>
          <p:cNvPr id="18" name="Rounded Rectangle 17">
            <a:extLst>
              <a:ext uri="{FF2B5EF4-FFF2-40B4-BE49-F238E27FC236}">
                <a16:creationId xmlns:a16="http://schemas.microsoft.com/office/drawing/2014/main" id="{47FA6E30-ED6E-B044-83B6-BAE8652AC8BC}"/>
              </a:ext>
            </a:extLst>
          </p:cNvPr>
          <p:cNvSpPr/>
          <p:nvPr/>
        </p:nvSpPr>
        <p:spPr bwMode="auto">
          <a:xfrm>
            <a:off x="71411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1</a:t>
            </a:r>
            <a:endParaRPr lang="en-US" sz="667">
              <a:solidFill>
                <a:schemeClr val="bg1"/>
              </a:solidFill>
            </a:endParaRPr>
          </a:p>
        </p:txBody>
      </p:sp>
      <p:sp>
        <p:nvSpPr>
          <p:cNvPr id="19" name="Rounded Rectangle 18">
            <a:extLst>
              <a:ext uri="{FF2B5EF4-FFF2-40B4-BE49-F238E27FC236}">
                <a16:creationId xmlns:a16="http://schemas.microsoft.com/office/drawing/2014/main" id="{FA441ECD-7206-E841-8514-3270CD12956E}"/>
              </a:ext>
            </a:extLst>
          </p:cNvPr>
          <p:cNvSpPr/>
          <p:nvPr/>
        </p:nvSpPr>
        <p:spPr bwMode="auto">
          <a:xfrm>
            <a:off x="7386745"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2</a:t>
            </a:r>
            <a:endParaRPr lang="en-US" sz="667">
              <a:solidFill>
                <a:schemeClr val="bg1"/>
              </a:solidFill>
            </a:endParaRPr>
          </a:p>
        </p:txBody>
      </p:sp>
      <p:sp>
        <p:nvSpPr>
          <p:cNvPr id="20" name="Rounded Rectangle 19">
            <a:extLst>
              <a:ext uri="{FF2B5EF4-FFF2-40B4-BE49-F238E27FC236}">
                <a16:creationId xmlns:a16="http://schemas.microsoft.com/office/drawing/2014/main" id="{9E28F535-D35C-DA4C-BE22-CEA586323D1F}"/>
              </a:ext>
            </a:extLst>
          </p:cNvPr>
          <p:cNvSpPr/>
          <p:nvPr/>
        </p:nvSpPr>
        <p:spPr bwMode="auto">
          <a:xfrm>
            <a:off x="763058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3</a:t>
            </a:r>
            <a:endParaRPr lang="en-US" sz="667">
              <a:solidFill>
                <a:schemeClr val="bg1"/>
              </a:solidFill>
            </a:endParaRPr>
          </a:p>
        </p:txBody>
      </p:sp>
      <p:sp>
        <p:nvSpPr>
          <p:cNvPr id="21" name="Rounded Rectangle 20">
            <a:extLst>
              <a:ext uri="{FF2B5EF4-FFF2-40B4-BE49-F238E27FC236}">
                <a16:creationId xmlns:a16="http://schemas.microsoft.com/office/drawing/2014/main" id="{0D4ECC49-8BA0-A741-9A28-C703EBFBDD1B}"/>
              </a:ext>
            </a:extLst>
          </p:cNvPr>
          <p:cNvSpPr/>
          <p:nvPr/>
        </p:nvSpPr>
        <p:spPr bwMode="auto">
          <a:xfrm>
            <a:off x="7876142" y="4798895"/>
            <a:ext cx="245561" cy="731512"/>
          </a:xfrm>
          <a:prstGeom prst="roundRect">
            <a:avLst/>
          </a:prstGeom>
          <a:solidFill>
            <a:schemeClr val="accent4">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40">
              <a:lnSpc>
                <a:spcPct val="90000"/>
              </a:lnSpc>
            </a:pPr>
            <a:r>
              <a:rPr lang="en-US" sz="1200">
                <a:solidFill>
                  <a:schemeClr val="bg1"/>
                </a:solidFill>
              </a:rPr>
              <a:t>4</a:t>
            </a:r>
            <a:endParaRPr lang="en-US" sz="667">
              <a:solidFill>
                <a:schemeClr val="bg1"/>
              </a:solidFill>
            </a:endParaRPr>
          </a:p>
        </p:txBody>
      </p:sp>
      <p:sp>
        <p:nvSpPr>
          <p:cNvPr id="23" name="TextBox 22">
            <a:extLst>
              <a:ext uri="{FF2B5EF4-FFF2-40B4-BE49-F238E27FC236}">
                <a16:creationId xmlns:a16="http://schemas.microsoft.com/office/drawing/2014/main" id="{12826ED7-971A-0542-8F03-CFC79AD3A7D9}"/>
              </a:ext>
            </a:extLst>
          </p:cNvPr>
          <p:cNvSpPr txBox="1"/>
          <p:nvPr/>
        </p:nvSpPr>
        <p:spPr>
          <a:xfrm>
            <a:off x="6830748" y="5485746"/>
            <a:ext cx="1393395" cy="715965"/>
          </a:xfrm>
          <a:prstGeom prst="rect">
            <a:avLst/>
          </a:prstGeom>
          <a:noFill/>
        </p:spPr>
        <p:txBody>
          <a:bodyPr wrap="none" rtlCol="0">
            <a:spAutoFit/>
          </a:bodyPr>
          <a:lstStyle/>
          <a:p>
            <a:r>
              <a:rPr lang="en-US" sz="1351">
                <a:solidFill>
                  <a:schemeClr val="accent1">
                    <a:lumMod val="25000"/>
                  </a:schemeClr>
                </a:solidFill>
              </a:rPr>
              <a:t>Connect-offsets</a:t>
            </a:r>
          </a:p>
          <a:p>
            <a:r>
              <a:rPr lang="en-US" sz="1351">
                <a:solidFill>
                  <a:schemeClr val="accent1">
                    <a:lumMod val="25000"/>
                  </a:schemeClr>
                </a:solidFill>
              </a:rPr>
              <a:t>Connect-status</a:t>
            </a:r>
          </a:p>
          <a:p>
            <a:r>
              <a:rPr lang="en-US" sz="1351">
                <a:solidFill>
                  <a:schemeClr val="accent1">
                    <a:lumMod val="25000"/>
                  </a:schemeClr>
                </a:solidFill>
              </a:rPr>
              <a:t>Connect-config</a:t>
            </a:r>
          </a:p>
        </p:txBody>
      </p:sp>
      <p:sp>
        <p:nvSpPr>
          <p:cNvPr id="24" name="Round Diagonal Corner Rectangle 23">
            <a:extLst>
              <a:ext uri="{FF2B5EF4-FFF2-40B4-BE49-F238E27FC236}">
                <a16:creationId xmlns:a16="http://schemas.microsoft.com/office/drawing/2014/main" id="{B51515A3-DE86-0C41-94F2-272E7EFBEF47}"/>
              </a:ext>
            </a:extLst>
          </p:cNvPr>
          <p:cNvSpPr/>
          <p:nvPr/>
        </p:nvSpPr>
        <p:spPr>
          <a:xfrm>
            <a:off x="2158191" y="200351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Mongo source connector / task</a:t>
            </a:r>
          </a:p>
        </p:txBody>
      </p:sp>
      <p:sp>
        <p:nvSpPr>
          <p:cNvPr id="28" name="Round Diagonal Corner Rectangle 27">
            <a:extLst>
              <a:ext uri="{FF2B5EF4-FFF2-40B4-BE49-F238E27FC236}">
                <a16:creationId xmlns:a16="http://schemas.microsoft.com/office/drawing/2014/main" id="{B95D470F-384C-804F-A0CC-5C11B0855FD5}"/>
              </a:ext>
            </a:extLst>
          </p:cNvPr>
          <p:cNvSpPr/>
          <p:nvPr/>
        </p:nvSpPr>
        <p:spPr>
          <a:xfrm>
            <a:off x="6078045" y="2032545"/>
            <a:ext cx="1403928" cy="464472"/>
          </a:xfrm>
          <a:prstGeom prst="round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eaLnBrk="1" fontAlgn="auto" hangingPunct="1">
              <a:spcBef>
                <a:spcPts val="0"/>
              </a:spcBef>
              <a:spcAft>
                <a:spcPts val="0"/>
              </a:spcAft>
            </a:pPr>
            <a:r>
              <a:rPr lang="en-US" sz="1200">
                <a:solidFill>
                  <a:prstClr val="white"/>
                </a:solidFill>
                <a:latin typeface="Arial"/>
              </a:rPr>
              <a:t>File Sink Connector / task</a:t>
            </a:r>
          </a:p>
        </p:txBody>
      </p:sp>
      <p:sp>
        <p:nvSpPr>
          <p:cNvPr id="30" name="Rectangle 29">
            <a:extLst>
              <a:ext uri="{FF2B5EF4-FFF2-40B4-BE49-F238E27FC236}">
                <a16:creationId xmlns:a16="http://schemas.microsoft.com/office/drawing/2014/main" id="{893E5B09-726D-184E-BF24-C58146F5DDAA}"/>
              </a:ext>
            </a:extLst>
          </p:cNvPr>
          <p:cNvSpPr/>
          <p:nvPr/>
        </p:nvSpPr>
        <p:spPr>
          <a:xfrm>
            <a:off x="456364" y="3269674"/>
            <a:ext cx="925779" cy="409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1" name="Rectangle 30">
            <a:extLst>
              <a:ext uri="{FF2B5EF4-FFF2-40B4-BE49-F238E27FC236}">
                <a16:creationId xmlns:a16="http://schemas.microsoft.com/office/drawing/2014/main" id="{E7128FD0-90AD-634D-8CB1-F033C575C32F}"/>
              </a:ext>
            </a:extLst>
          </p:cNvPr>
          <p:cNvSpPr/>
          <p:nvPr/>
        </p:nvSpPr>
        <p:spPr>
          <a:xfrm>
            <a:off x="10748265" y="2185641"/>
            <a:ext cx="925779" cy="179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3" name="Elbow Connector 32">
            <a:extLst>
              <a:ext uri="{FF2B5EF4-FFF2-40B4-BE49-F238E27FC236}">
                <a16:creationId xmlns:a16="http://schemas.microsoft.com/office/drawing/2014/main" id="{019E5A32-21E0-3346-87C1-73EDC6D53CFA}"/>
              </a:ext>
            </a:extLst>
          </p:cNvPr>
          <p:cNvCxnSpPr>
            <a:cxnSpLocks/>
            <a:stCxn id="40" idx="2"/>
            <a:endCxn id="24" idx="2"/>
          </p:cNvCxnSpPr>
          <p:nvPr/>
        </p:nvCxnSpPr>
        <p:spPr>
          <a:xfrm rot="16200000" flipH="1">
            <a:off x="1357808" y="1435368"/>
            <a:ext cx="209328" cy="1391438"/>
          </a:xfrm>
          <a:prstGeom prst="bentConnector2">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A54C384C-4369-1441-8E6C-C30CCAEF9E5F}"/>
              </a:ext>
            </a:extLst>
          </p:cNvPr>
          <p:cNvCxnSpPr>
            <a:cxnSpLocks/>
            <a:stCxn id="24" idx="0"/>
            <a:endCxn id="13" idx="0"/>
          </p:cNvCxnSpPr>
          <p:nvPr/>
        </p:nvCxnSpPr>
        <p:spPr>
          <a:xfrm>
            <a:off x="3562119" y="2235751"/>
            <a:ext cx="876523" cy="2584909"/>
          </a:xfrm>
          <a:prstGeom prst="bentConnector2">
            <a:avLst/>
          </a:prstGeom>
          <a:ln w="12700">
            <a:solidFill>
              <a:srgbClr val="0000FF"/>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C3875BA9-CB69-6447-B6A7-E2AC90DD0A50}"/>
              </a:ext>
            </a:extLst>
          </p:cNvPr>
          <p:cNvCxnSpPr>
            <a:cxnSpLocks/>
            <a:stCxn id="12" idx="0"/>
            <a:endCxn id="28" idx="1"/>
          </p:cNvCxnSpPr>
          <p:nvPr/>
        </p:nvCxnSpPr>
        <p:spPr>
          <a:xfrm rot="5400000" flipH="1" flipV="1">
            <a:off x="4332106" y="2372758"/>
            <a:ext cx="2323643" cy="2572163"/>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pic>
        <p:nvPicPr>
          <p:cNvPr id="40" name="Picture 39">
            <a:extLst>
              <a:ext uri="{FF2B5EF4-FFF2-40B4-BE49-F238E27FC236}">
                <a16:creationId xmlns:a16="http://schemas.microsoft.com/office/drawing/2014/main" id="{3F95DF25-F257-9E4D-AE3F-0564A14CF528}"/>
              </a:ext>
            </a:extLst>
          </p:cNvPr>
          <p:cNvPicPr>
            <a:picLocks noChangeAspect="1"/>
          </p:cNvPicPr>
          <p:nvPr/>
        </p:nvPicPr>
        <p:blipFill>
          <a:blip r:embed="rId4"/>
          <a:stretch>
            <a:fillRect/>
          </a:stretch>
        </p:blipFill>
        <p:spPr>
          <a:xfrm>
            <a:off x="168791" y="1664631"/>
            <a:ext cx="1195924" cy="361792"/>
          </a:xfrm>
          <a:prstGeom prst="rect">
            <a:avLst/>
          </a:prstGeom>
        </p:spPr>
      </p:pic>
      <p:sp>
        <p:nvSpPr>
          <p:cNvPr id="48" name="Rounded Rectangle 47">
            <a:extLst>
              <a:ext uri="{FF2B5EF4-FFF2-40B4-BE49-F238E27FC236}">
                <a16:creationId xmlns:a16="http://schemas.microsoft.com/office/drawing/2014/main" id="{E64295F1-CD72-3B4E-80FF-ED0694550DE6}"/>
              </a:ext>
            </a:extLst>
          </p:cNvPr>
          <p:cNvSpPr/>
          <p:nvPr/>
        </p:nvSpPr>
        <p:spPr>
          <a:xfrm>
            <a:off x="1967398" y="3035524"/>
            <a:ext cx="1805694" cy="524773"/>
          </a:xfrm>
          <a:prstGeom prst="roundRect">
            <a:avLst>
              <a:gd name="adj" fmla="val 7576"/>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b="1">
                <a:solidFill>
                  <a:prstClr val="white"/>
                </a:solidFill>
                <a:latin typeface="Arial"/>
              </a:rPr>
              <a:t>Worker</a:t>
            </a:r>
          </a:p>
        </p:txBody>
      </p:sp>
      <p:pic>
        <p:nvPicPr>
          <p:cNvPr id="50" name="Picture 49">
            <a:extLst>
              <a:ext uri="{FF2B5EF4-FFF2-40B4-BE49-F238E27FC236}">
                <a16:creationId xmlns:a16="http://schemas.microsoft.com/office/drawing/2014/main" id="{2E07E6B9-915D-F642-A873-DF5776B89D6A}"/>
              </a:ext>
            </a:extLst>
          </p:cNvPr>
          <p:cNvPicPr>
            <a:picLocks noChangeAspect="1"/>
          </p:cNvPicPr>
          <p:nvPr/>
        </p:nvPicPr>
        <p:blipFill>
          <a:blip r:embed="rId5"/>
          <a:stretch>
            <a:fillRect/>
          </a:stretch>
        </p:blipFill>
        <p:spPr>
          <a:xfrm>
            <a:off x="1609294" y="3603839"/>
            <a:ext cx="432806" cy="248008"/>
          </a:xfrm>
          <a:prstGeom prst="rect">
            <a:avLst/>
          </a:prstGeom>
        </p:spPr>
      </p:pic>
      <p:sp>
        <p:nvSpPr>
          <p:cNvPr id="52" name="AutoShape 4">
            <a:extLst>
              <a:ext uri="{FF2B5EF4-FFF2-40B4-BE49-F238E27FC236}">
                <a16:creationId xmlns:a16="http://schemas.microsoft.com/office/drawing/2014/main" id="{A8B2DF4D-D59B-9F4A-BE9C-443B066D4321}"/>
              </a:ext>
            </a:extLst>
          </p:cNvPr>
          <p:cNvSpPr>
            <a:spLocks noChangeArrowheads="1"/>
          </p:cNvSpPr>
          <p:nvPr/>
        </p:nvSpPr>
        <p:spPr bwMode="auto">
          <a:xfrm>
            <a:off x="1686837" y="1425793"/>
            <a:ext cx="6537306" cy="2382118"/>
          </a:xfrm>
          <a:prstGeom prst="roundRect">
            <a:avLst>
              <a:gd name="adj" fmla="val 7117"/>
            </a:avLst>
          </a:prstGeom>
          <a:noFill/>
          <a:ln w="12700">
            <a:solidFill>
              <a:srgbClr val="5596E6">
                <a:lumMod val="50000"/>
              </a:srgbClr>
            </a:solidFill>
            <a:prstDash val="dash"/>
            <a:round/>
            <a:headEnd/>
            <a:tailEnd/>
          </a:ln>
        </p:spPr>
        <p:txBody>
          <a:bodyPr lIns="0" tIns="0" rIns="0" bIns="0" anchor="t" anchorCtr="1"/>
          <a:lstStyle/>
          <a:p>
            <a:pPr algn="ctr" defTabSz="1219170" eaLnBrk="1" fontAlgn="auto" hangingPunct="1">
              <a:spcBef>
                <a:spcPts val="0"/>
              </a:spcBef>
              <a:spcAft>
                <a:spcPts val="0"/>
              </a:spcAft>
              <a:defRPr/>
            </a:pPr>
            <a:r>
              <a:rPr lang="en-US" sz="1333" kern="0">
                <a:solidFill>
                  <a:srgbClr val="6D7777"/>
                </a:solidFill>
              </a:rPr>
              <a:t>Connect-cluster</a:t>
            </a:r>
          </a:p>
        </p:txBody>
      </p:sp>
      <p:sp>
        <p:nvSpPr>
          <p:cNvPr id="53" name="TextBox 52">
            <a:extLst>
              <a:ext uri="{FF2B5EF4-FFF2-40B4-BE49-F238E27FC236}">
                <a16:creationId xmlns:a16="http://schemas.microsoft.com/office/drawing/2014/main" id="{9A44F3F5-1DA4-EC40-9C91-C09B372199CA}"/>
              </a:ext>
            </a:extLst>
          </p:cNvPr>
          <p:cNvSpPr txBox="1"/>
          <p:nvPr/>
        </p:nvSpPr>
        <p:spPr>
          <a:xfrm>
            <a:off x="185557" y="2306468"/>
            <a:ext cx="1031051" cy="508088"/>
          </a:xfrm>
          <a:prstGeom prst="rect">
            <a:avLst/>
          </a:prstGeom>
          <a:noFill/>
        </p:spPr>
        <p:txBody>
          <a:bodyPr wrap="none" rtlCol="0">
            <a:spAutoFit/>
          </a:bodyPr>
          <a:lstStyle/>
          <a:p>
            <a:r>
              <a:rPr lang="en-US" sz="1351">
                <a:solidFill>
                  <a:schemeClr val="accent1">
                    <a:lumMod val="25000"/>
                  </a:schemeClr>
                </a:solidFill>
              </a:rPr>
              <a:t>Collection</a:t>
            </a:r>
          </a:p>
          <a:p>
            <a:r>
              <a:rPr lang="en-US" sz="1351">
                <a:solidFill>
                  <a:schemeClr val="accent1">
                    <a:lumMod val="25000"/>
                  </a:schemeClr>
                </a:solidFill>
              </a:rPr>
              <a:t>telemetries</a:t>
            </a:r>
          </a:p>
        </p:txBody>
      </p:sp>
      <p:cxnSp>
        <p:nvCxnSpPr>
          <p:cNvPr id="54" name="Elbow Connector 53">
            <a:extLst>
              <a:ext uri="{FF2B5EF4-FFF2-40B4-BE49-F238E27FC236}">
                <a16:creationId xmlns:a16="http://schemas.microsoft.com/office/drawing/2014/main" id="{D0D88D10-C846-6C48-834F-8B78D3B45DB7}"/>
              </a:ext>
            </a:extLst>
          </p:cNvPr>
          <p:cNvCxnSpPr>
            <a:cxnSpLocks/>
            <a:stCxn id="20" idx="0"/>
          </p:cNvCxnSpPr>
          <p:nvPr/>
        </p:nvCxnSpPr>
        <p:spPr>
          <a:xfrm rot="16200000" flipV="1">
            <a:off x="6102992" y="3148523"/>
            <a:ext cx="2301876" cy="998867"/>
          </a:xfrm>
          <a:prstGeom prst="bentConnector3">
            <a:avLst>
              <a:gd name="adj1" fmla="val 50000"/>
            </a:avLst>
          </a:prstGeom>
          <a:ln w="12700">
            <a:solidFill>
              <a:srgbClr val="0000FF"/>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56" name="Folded Corner 55">
            <a:extLst>
              <a:ext uri="{FF2B5EF4-FFF2-40B4-BE49-F238E27FC236}">
                <a16:creationId xmlns:a16="http://schemas.microsoft.com/office/drawing/2014/main" id="{773272B0-C01B-6442-932A-458D91F6A2C9}"/>
              </a:ext>
            </a:extLst>
          </p:cNvPr>
          <p:cNvSpPr/>
          <p:nvPr/>
        </p:nvSpPr>
        <p:spPr>
          <a:xfrm>
            <a:off x="9879183" y="2039817"/>
            <a:ext cx="619418" cy="914400"/>
          </a:xfrm>
          <a:prstGeom prst="foldedCorne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Elbow Connector 58">
            <a:extLst>
              <a:ext uri="{FF2B5EF4-FFF2-40B4-BE49-F238E27FC236}">
                <a16:creationId xmlns:a16="http://schemas.microsoft.com/office/drawing/2014/main" id="{DB6FBFF0-EA45-594F-9768-4FC4FA13757C}"/>
              </a:ext>
            </a:extLst>
          </p:cNvPr>
          <p:cNvCxnSpPr>
            <a:cxnSpLocks/>
            <a:stCxn id="28" idx="0"/>
            <a:endCxn id="56" idx="0"/>
          </p:cNvCxnSpPr>
          <p:nvPr/>
        </p:nvCxnSpPr>
        <p:spPr>
          <a:xfrm flipV="1">
            <a:off x="7481973" y="2039817"/>
            <a:ext cx="2706919" cy="224964"/>
          </a:xfrm>
          <a:prstGeom prst="bentConnector4">
            <a:avLst>
              <a:gd name="adj1" fmla="val 44279"/>
              <a:gd name="adj2" fmla="val 204849"/>
            </a:avLst>
          </a:prstGeom>
          <a:ln w="1270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5294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37</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75405" y="2000330"/>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pic>
        <p:nvPicPr>
          <p:cNvPr id="35" name="Picture 34">
            <a:extLst>
              <a:ext uri="{FF2B5EF4-FFF2-40B4-BE49-F238E27FC236}">
                <a16:creationId xmlns:a16="http://schemas.microsoft.com/office/drawing/2014/main" id="{1D8B2F33-5688-5F47-878C-B1AF71281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20" y="2005000"/>
            <a:ext cx="254676" cy="336336"/>
          </a:xfrm>
          <a:prstGeom prst="rect">
            <a:avLst/>
          </a:prstGeom>
        </p:spPr>
      </p:pic>
      <p:sp>
        <p:nvSpPr>
          <p:cNvPr id="44" name="Rounded Rectangle 43">
            <a:extLst>
              <a:ext uri="{FF2B5EF4-FFF2-40B4-BE49-F238E27FC236}">
                <a16:creationId xmlns:a16="http://schemas.microsoft.com/office/drawing/2014/main" id="{9DC6F12F-844B-7944-BE45-FE6E7B02B6C3}"/>
              </a:ext>
            </a:extLst>
          </p:cNvPr>
          <p:cNvSpPr/>
          <p:nvPr/>
        </p:nvSpPr>
        <p:spPr>
          <a:xfrm>
            <a:off x="7144584" y="3563437"/>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8" name="Rounded Rectangle 47">
            <a:extLst>
              <a:ext uri="{FF2B5EF4-FFF2-40B4-BE49-F238E27FC236}">
                <a16:creationId xmlns:a16="http://schemas.microsoft.com/office/drawing/2014/main" id="{17410FBB-BDB0-264F-A2AE-0552BB96C620}"/>
              </a:ext>
            </a:extLst>
          </p:cNvPr>
          <p:cNvSpPr/>
          <p:nvPr/>
        </p:nvSpPr>
        <p:spPr>
          <a:xfrm>
            <a:off x="7063904" y="369790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9" name="Rounded Rectangle 48">
            <a:extLst>
              <a:ext uri="{FF2B5EF4-FFF2-40B4-BE49-F238E27FC236}">
                <a16:creationId xmlns:a16="http://schemas.microsoft.com/office/drawing/2014/main" id="{0B0F9AEA-B6CC-084B-A827-8EC8E3F6D6A5}"/>
              </a:ext>
            </a:extLst>
          </p:cNvPr>
          <p:cNvSpPr/>
          <p:nvPr/>
        </p:nvSpPr>
        <p:spPr>
          <a:xfrm>
            <a:off x="6938398" y="3823411"/>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30513291-02B3-0848-9C9A-6E2DFC68D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43" y="4075845"/>
            <a:ext cx="254676" cy="336336"/>
          </a:xfrm>
          <a:prstGeom prst="rect">
            <a:avLst/>
          </a:prstGeom>
        </p:spPr>
      </p:pic>
      <p:sp>
        <p:nvSpPr>
          <p:cNvPr id="54" name="Rounded Rectangle 53">
            <a:extLst>
              <a:ext uri="{FF2B5EF4-FFF2-40B4-BE49-F238E27FC236}">
                <a16:creationId xmlns:a16="http://schemas.microsoft.com/office/drawing/2014/main" id="{ADEA56B8-EA7B-7C47-98B9-6E4D7C4314C9}"/>
              </a:ext>
            </a:extLst>
          </p:cNvPr>
          <p:cNvSpPr/>
          <p:nvPr/>
        </p:nvSpPr>
        <p:spPr>
          <a:xfrm>
            <a:off x="3214822" y="359046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Geo Replication</a:t>
            </a:r>
          </a:p>
        </p:txBody>
      </p:sp>
      <p:sp>
        <p:nvSpPr>
          <p:cNvPr id="55" name="Rounded Rectangle 54">
            <a:extLst>
              <a:ext uri="{FF2B5EF4-FFF2-40B4-BE49-F238E27FC236}">
                <a16:creationId xmlns:a16="http://schemas.microsoft.com/office/drawing/2014/main" id="{6EAE174D-9E69-4D45-8D5C-C67883EA7D2E}"/>
              </a:ext>
            </a:extLst>
          </p:cNvPr>
          <p:cNvSpPr/>
          <p:nvPr/>
        </p:nvSpPr>
        <p:spPr bwMode="auto">
          <a:xfrm>
            <a:off x="3712230"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799ED219-2FB2-6142-9D30-65D090D5B279}"/>
              </a:ext>
            </a:extLst>
          </p:cNvPr>
          <p:cNvSpPr/>
          <p:nvPr/>
        </p:nvSpPr>
        <p:spPr bwMode="auto">
          <a:xfrm>
            <a:off x="389510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373C36E1-0E38-004C-8110-842D416F0F2D}"/>
              </a:ext>
            </a:extLst>
          </p:cNvPr>
          <p:cNvSpPr/>
          <p:nvPr/>
        </p:nvSpPr>
        <p:spPr bwMode="auto">
          <a:xfrm>
            <a:off x="4079279"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ED40ABB9-63BD-B045-862E-EC92B2DDC1FB}"/>
              </a:ext>
            </a:extLst>
          </p:cNvPr>
          <p:cNvSpPr/>
          <p:nvPr/>
        </p:nvSpPr>
        <p:spPr bwMode="auto">
          <a:xfrm>
            <a:off x="426215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59" name="Rounded Rectangle 58">
            <a:extLst>
              <a:ext uri="{FF2B5EF4-FFF2-40B4-BE49-F238E27FC236}">
                <a16:creationId xmlns:a16="http://schemas.microsoft.com/office/drawing/2014/main" id="{F1A07F94-0EA1-A749-BF31-3C845072462F}"/>
              </a:ext>
            </a:extLst>
          </p:cNvPr>
          <p:cNvSpPr/>
          <p:nvPr/>
        </p:nvSpPr>
        <p:spPr bwMode="auto">
          <a:xfrm>
            <a:off x="444632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60" name="Rounded Rectangle 59">
            <a:extLst>
              <a:ext uri="{FF2B5EF4-FFF2-40B4-BE49-F238E27FC236}">
                <a16:creationId xmlns:a16="http://schemas.microsoft.com/office/drawing/2014/main" id="{0DB214B8-674B-EB42-A2DD-5E360D33DD19}"/>
              </a:ext>
            </a:extLst>
          </p:cNvPr>
          <p:cNvSpPr/>
          <p:nvPr/>
        </p:nvSpPr>
        <p:spPr bwMode="auto">
          <a:xfrm>
            <a:off x="9774288"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50A2F05B-0AD6-3640-9BFC-E7BF063BDDE4}"/>
              </a:ext>
            </a:extLst>
          </p:cNvPr>
          <p:cNvSpPr/>
          <p:nvPr/>
        </p:nvSpPr>
        <p:spPr bwMode="auto">
          <a:xfrm>
            <a:off x="995716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F7436B78-4917-F94B-959F-B2323444A524}"/>
              </a:ext>
            </a:extLst>
          </p:cNvPr>
          <p:cNvSpPr/>
          <p:nvPr/>
        </p:nvSpPr>
        <p:spPr bwMode="auto">
          <a:xfrm>
            <a:off x="10141337"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E146F13B-47D3-D249-B530-74502DA3A890}"/>
              </a:ext>
            </a:extLst>
          </p:cNvPr>
          <p:cNvSpPr/>
          <p:nvPr/>
        </p:nvSpPr>
        <p:spPr bwMode="auto">
          <a:xfrm>
            <a:off x="1032421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64" name="Rounded Rectangle 63">
            <a:extLst>
              <a:ext uri="{FF2B5EF4-FFF2-40B4-BE49-F238E27FC236}">
                <a16:creationId xmlns:a16="http://schemas.microsoft.com/office/drawing/2014/main" id="{95247704-47C9-A949-B8B6-6FB98678E271}"/>
              </a:ext>
            </a:extLst>
          </p:cNvPr>
          <p:cNvSpPr/>
          <p:nvPr/>
        </p:nvSpPr>
        <p:spPr bwMode="auto">
          <a:xfrm>
            <a:off x="10508385" y="218994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Tree>
    <p:extLst>
      <p:ext uri="{BB962C8B-B14F-4D97-AF65-F5344CB8AC3E}">
        <p14:creationId xmlns:p14="http://schemas.microsoft.com/office/powerpoint/2010/main" val="1095763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 - 2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38</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5513713"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4" y="1999642"/>
            <a:ext cx="4802537"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6" name="AutoShape 4">
            <a:extLst>
              <a:ext uri="{FF2B5EF4-FFF2-40B4-BE49-F238E27FC236}">
                <a16:creationId xmlns:a16="http://schemas.microsoft.com/office/drawing/2014/main" id="{8537465C-CC23-3A49-BF55-D3D5F0E218A8}"/>
              </a:ext>
            </a:extLst>
          </p:cNvPr>
          <p:cNvSpPr>
            <a:spLocks noChangeArrowheads="1"/>
          </p:cNvSpPr>
          <p:nvPr/>
        </p:nvSpPr>
        <p:spPr bwMode="auto">
          <a:xfrm>
            <a:off x="6567384" y="3212162"/>
            <a:ext cx="4815827" cy="1610850"/>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7" name="Picture 16">
            <a:extLst>
              <a:ext uri="{FF2B5EF4-FFF2-40B4-BE49-F238E27FC236}">
                <a16:creationId xmlns:a16="http://schemas.microsoft.com/office/drawing/2014/main" id="{6ABC5224-3E3C-5747-867A-AC22EFA3C6D3}"/>
              </a:ext>
            </a:extLst>
          </p:cNvPr>
          <p:cNvPicPr>
            <a:picLocks noChangeAspect="1"/>
          </p:cNvPicPr>
          <p:nvPr/>
        </p:nvPicPr>
        <p:blipFill>
          <a:blip r:embed="rId3"/>
          <a:stretch>
            <a:fillRect/>
          </a:stretch>
        </p:blipFill>
        <p:spPr>
          <a:xfrm>
            <a:off x="6473602" y="4603646"/>
            <a:ext cx="300230" cy="27449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pic>
        <p:nvPicPr>
          <p:cNvPr id="19" name="Picture 18">
            <a:extLst>
              <a:ext uri="{FF2B5EF4-FFF2-40B4-BE49-F238E27FC236}">
                <a16:creationId xmlns:a16="http://schemas.microsoft.com/office/drawing/2014/main" id="{7706F5A4-7139-564E-A4D8-D1D149150755}"/>
              </a:ext>
            </a:extLst>
          </p:cNvPr>
          <p:cNvPicPr>
            <a:picLocks noChangeAspect="1"/>
          </p:cNvPicPr>
          <p:nvPr/>
        </p:nvPicPr>
        <p:blipFill>
          <a:blip r:embed="rId3"/>
          <a:stretch>
            <a:fillRect/>
          </a:stretch>
        </p:blipFill>
        <p:spPr>
          <a:xfrm>
            <a:off x="475175" y="4878142"/>
            <a:ext cx="300230" cy="274496"/>
          </a:xfrm>
          <a:prstGeom prst="rect">
            <a:avLst/>
          </a:prstGeom>
        </p:spPr>
      </p:pic>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47" name="AutoShape 4">
            <a:extLst>
              <a:ext uri="{FF2B5EF4-FFF2-40B4-BE49-F238E27FC236}">
                <a16:creationId xmlns:a16="http://schemas.microsoft.com/office/drawing/2014/main" id="{46810D72-B6D9-3743-AE1C-B909754E1990}"/>
              </a:ext>
            </a:extLst>
          </p:cNvPr>
          <p:cNvSpPr>
            <a:spLocks noChangeArrowheads="1"/>
          </p:cNvSpPr>
          <p:nvPr/>
        </p:nvSpPr>
        <p:spPr bwMode="auto">
          <a:xfrm>
            <a:off x="8860735" y="3402458"/>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0" name="Rounded Rectangle 49">
            <a:extLst>
              <a:ext uri="{FF2B5EF4-FFF2-40B4-BE49-F238E27FC236}">
                <a16:creationId xmlns:a16="http://schemas.microsoft.com/office/drawing/2014/main" id="{BE8DBD31-EE66-7142-9446-9497205FC72D}"/>
              </a:ext>
            </a:extLst>
          </p:cNvPr>
          <p:cNvSpPr/>
          <p:nvPr/>
        </p:nvSpPr>
        <p:spPr>
          <a:xfrm>
            <a:off x="714450" y="3619135"/>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1" name="Rounded Rectangle 50">
            <a:extLst>
              <a:ext uri="{FF2B5EF4-FFF2-40B4-BE49-F238E27FC236}">
                <a16:creationId xmlns:a16="http://schemas.microsoft.com/office/drawing/2014/main" id="{6A15D4F8-9899-8240-BB05-FA0F6F1A556B}"/>
              </a:ext>
            </a:extLst>
          </p:cNvPr>
          <p:cNvSpPr/>
          <p:nvPr/>
        </p:nvSpPr>
        <p:spPr>
          <a:xfrm>
            <a:off x="678595" y="3726711"/>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4"/>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4"/>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819153" y="2162497"/>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6799714" y="2610643"/>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3" idx="0"/>
            <a:endCxn id="38" idx="3"/>
          </p:cNvCxnSpPr>
          <p:nvPr/>
        </p:nvCxnSpPr>
        <p:spPr>
          <a:xfrm rot="16200000" flipH="1" flipV="1">
            <a:off x="5713725" y="1076398"/>
            <a:ext cx="1579313" cy="3785393"/>
          </a:xfrm>
          <a:prstGeom prst="bentConnector4">
            <a:avLst>
              <a:gd name="adj1" fmla="val -14475"/>
              <a:gd name="adj2" fmla="val 51216"/>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Rounded Rectangle 53">
            <a:extLst>
              <a:ext uri="{FF2B5EF4-FFF2-40B4-BE49-F238E27FC236}">
                <a16:creationId xmlns:a16="http://schemas.microsoft.com/office/drawing/2014/main" id="{BCDFEE58-EA3C-BF4F-8577-559474779C96}"/>
              </a:ext>
            </a:extLst>
          </p:cNvPr>
          <p:cNvSpPr/>
          <p:nvPr/>
        </p:nvSpPr>
        <p:spPr>
          <a:xfrm>
            <a:off x="9515752" y="3598324"/>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0133CC9E-8289-8846-893F-ED90BFCE9071}"/>
              </a:ext>
            </a:extLst>
          </p:cNvPr>
          <p:cNvGrpSpPr/>
          <p:nvPr/>
        </p:nvGrpSpPr>
        <p:grpSpPr>
          <a:xfrm>
            <a:off x="4142228" y="2170290"/>
            <a:ext cx="734098" cy="548634"/>
            <a:chOff x="4142228" y="2170290"/>
            <a:chExt cx="734098" cy="548634"/>
          </a:xfrm>
        </p:grpSpPr>
        <p:sp>
          <p:nvSpPr>
            <p:cNvPr id="55" name="Rounded Rectangle 54">
              <a:extLst>
                <a:ext uri="{FF2B5EF4-FFF2-40B4-BE49-F238E27FC236}">
                  <a16:creationId xmlns:a16="http://schemas.microsoft.com/office/drawing/2014/main" id="{92B84068-862F-214A-AFC7-BB3F876418C7}"/>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56" name="Rounded Rectangle 55">
              <a:extLst>
                <a:ext uri="{FF2B5EF4-FFF2-40B4-BE49-F238E27FC236}">
                  <a16:creationId xmlns:a16="http://schemas.microsoft.com/office/drawing/2014/main" id="{5F0AA40F-B79A-BC4E-9403-E1032F2A0869}"/>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57" name="Rounded Rectangle 56">
              <a:extLst>
                <a:ext uri="{FF2B5EF4-FFF2-40B4-BE49-F238E27FC236}">
                  <a16:creationId xmlns:a16="http://schemas.microsoft.com/office/drawing/2014/main" id="{063DB5D0-7E32-ED46-9957-BB8A789CC107}"/>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58" name="Rounded Rectangle 57">
              <a:extLst>
                <a:ext uri="{FF2B5EF4-FFF2-40B4-BE49-F238E27FC236}">
                  <a16:creationId xmlns:a16="http://schemas.microsoft.com/office/drawing/2014/main" id="{CF3D7F0C-5550-B744-A29A-3C539C8C3FD1}"/>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grpSp>
        <p:nvGrpSpPr>
          <p:cNvPr id="59" name="Group 58">
            <a:extLst>
              <a:ext uri="{FF2B5EF4-FFF2-40B4-BE49-F238E27FC236}">
                <a16:creationId xmlns:a16="http://schemas.microsoft.com/office/drawing/2014/main" id="{FD5AA850-537D-3E4E-8CE2-1A4B2824A233}"/>
              </a:ext>
            </a:extLst>
          </p:cNvPr>
          <p:cNvGrpSpPr/>
          <p:nvPr/>
        </p:nvGrpSpPr>
        <p:grpSpPr>
          <a:xfrm>
            <a:off x="10373503" y="2162497"/>
            <a:ext cx="734098" cy="548634"/>
            <a:chOff x="4142228" y="2170290"/>
            <a:chExt cx="734098" cy="548634"/>
          </a:xfrm>
        </p:grpSpPr>
        <p:sp>
          <p:nvSpPr>
            <p:cNvPr id="60" name="Rounded Rectangle 59">
              <a:extLst>
                <a:ext uri="{FF2B5EF4-FFF2-40B4-BE49-F238E27FC236}">
                  <a16:creationId xmlns:a16="http://schemas.microsoft.com/office/drawing/2014/main" id="{A20AC59D-8FFD-7348-9C18-392BF6BA646D}"/>
                </a:ext>
              </a:extLst>
            </p:cNvPr>
            <p:cNvSpPr/>
            <p:nvPr/>
          </p:nvSpPr>
          <p:spPr bwMode="auto">
            <a:xfrm>
              <a:off x="4142228"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61" name="Rounded Rectangle 60">
              <a:extLst>
                <a:ext uri="{FF2B5EF4-FFF2-40B4-BE49-F238E27FC236}">
                  <a16:creationId xmlns:a16="http://schemas.microsoft.com/office/drawing/2014/main" id="{25FEF91A-27F6-0A46-BA6F-4762CB0B4693}"/>
                </a:ext>
              </a:extLst>
            </p:cNvPr>
            <p:cNvSpPr/>
            <p:nvPr/>
          </p:nvSpPr>
          <p:spPr bwMode="auto">
            <a:xfrm>
              <a:off x="432510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62" name="Rounded Rectangle 61">
              <a:extLst>
                <a:ext uri="{FF2B5EF4-FFF2-40B4-BE49-F238E27FC236}">
                  <a16:creationId xmlns:a16="http://schemas.microsoft.com/office/drawing/2014/main" id="{3349F8B5-00F7-094B-A6C5-89B1479B83E8}"/>
                </a:ext>
              </a:extLst>
            </p:cNvPr>
            <p:cNvSpPr/>
            <p:nvPr/>
          </p:nvSpPr>
          <p:spPr bwMode="auto">
            <a:xfrm>
              <a:off x="4509277"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63" name="Rounded Rectangle 62">
              <a:extLst>
                <a:ext uri="{FF2B5EF4-FFF2-40B4-BE49-F238E27FC236}">
                  <a16:creationId xmlns:a16="http://schemas.microsoft.com/office/drawing/2014/main" id="{BF93E0B7-5222-CA4E-B87F-E9F75D85DA75}"/>
                </a:ext>
              </a:extLst>
            </p:cNvPr>
            <p:cNvSpPr/>
            <p:nvPr/>
          </p:nvSpPr>
          <p:spPr bwMode="auto">
            <a:xfrm>
              <a:off x="4692155" y="2170290"/>
              <a:ext cx="184171" cy="548634"/>
            </a:xfrm>
            <a:prstGeom prst="roundRect">
              <a:avLst/>
            </a:prstGeom>
            <a:solidFill>
              <a:schemeClr val="accent5">
                <a:lumMod val="60000"/>
                <a:lumOff val="4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grpSp>
      <p:sp>
        <p:nvSpPr>
          <p:cNvPr id="64" name="TextBox 63">
            <a:extLst>
              <a:ext uri="{FF2B5EF4-FFF2-40B4-BE49-F238E27FC236}">
                <a16:creationId xmlns:a16="http://schemas.microsoft.com/office/drawing/2014/main" id="{4B2F4F93-F429-0240-81C4-4D6E56493136}"/>
              </a:ext>
            </a:extLst>
          </p:cNvPr>
          <p:cNvSpPr txBox="1"/>
          <p:nvPr/>
        </p:nvSpPr>
        <p:spPr>
          <a:xfrm>
            <a:off x="4141248" y="2697616"/>
            <a:ext cx="800219" cy="338554"/>
          </a:xfrm>
          <a:prstGeom prst="rect">
            <a:avLst/>
          </a:prstGeom>
          <a:noFill/>
        </p:spPr>
        <p:txBody>
          <a:bodyPr wrap="none" rtlCol="0">
            <a:spAutoFit/>
          </a:bodyPr>
          <a:lstStyle/>
          <a:p>
            <a:r>
              <a:rPr lang="en-US" sz="1600" dirty="0">
                <a:solidFill>
                  <a:schemeClr val="accent6">
                    <a:lumMod val="75000"/>
                  </a:schemeClr>
                </a:solidFill>
              </a:rPr>
              <a:t>source</a:t>
            </a:r>
          </a:p>
        </p:txBody>
      </p:sp>
      <p:sp>
        <p:nvSpPr>
          <p:cNvPr id="65" name="TextBox 64">
            <a:extLst>
              <a:ext uri="{FF2B5EF4-FFF2-40B4-BE49-F238E27FC236}">
                <a16:creationId xmlns:a16="http://schemas.microsoft.com/office/drawing/2014/main" id="{D2EF4825-55C7-D64B-9CC6-C4E9B1FB2DE2}"/>
              </a:ext>
            </a:extLst>
          </p:cNvPr>
          <p:cNvSpPr txBox="1"/>
          <p:nvPr/>
        </p:nvSpPr>
        <p:spPr>
          <a:xfrm>
            <a:off x="10417708" y="2656039"/>
            <a:ext cx="710451" cy="338554"/>
          </a:xfrm>
          <a:prstGeom prst="rect">
            <a:avLst/>
          </a:prstGeom>
          <a:noFill/>
        </p:spPr>
        <p:txBody>
          <a:bodyPr wrap="none" rtlCol="0">
            <a:spAutoFit/>
          </a:bodyPr>
          <a:lstStyle/>
          <a:p>
            <a:r>
              <a:rPr lang="en-US" sz="1600" dirty="0">
                <a:solidFill>
                  <a:schemeClr val="accent6">
                    <a:lumMod val="75000"/>
                  </a:schemeClr>
                </a:solidFill>
              </a:rPr>
              <a:t>target</a:t>
            </a:r>
          </a:p>
        </p:txBody>
      </p:sp>
      <p:cxnSp>
        <p:nvCxnSpPr>
          <p:cNvPr id="66" name="Elbow Connector 65">
            <a:extLst>
              <a:ext uri="{FF2B5EF4-FFF2-40B4-BE49-F238E27FC236}">
                <a16:creationId xmlns:a16="http://schemas.microsoft.com/office/drawing/2014/main" id="{04E1D577-F7BA-A54E-8951-2E5C45D2673F}"/>
              </a:ext>
            </a:extLst>
          </p:cNvPr>
          <p:cNvCxnSpPr>
            <a:cxnSpLocks/>
            <a:stCxn id="58" idx="3"/>
            <a:endCxn id="54" idx="1"/>
          </p:cNvCxnSpPr>
          <p:nvPr/>
        </p:nvCxnSpPr>
        <p:spPr>
          <a:xfrm>
            <a:off x="4876326" y="2444607"/>
            <a:ext cx="4639426" cy="1349032"/>
          </a:xfrm>
          <a:prstGeom prst="bentConnector3">
            <a:avLst>
              <a:gd name="adj1" fmla="val 2437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878686E5-6A2D-524D-939C-8366BD74F91E}"/>
              </a:ext>
            </a:extLst>
          </p:cNvPr>
          <p:cNvGrpSpPr/>
          <p:nvPr/>
        </p:nvGrpSpPr>
        <p:grpSpPr>
          <a:xfrm>
            <a:off x="6828825" y="3951854"/>
            <a:ext cx="1752495" cy="599853"/>
            <a:chOff x="6828825" y="3906134"/>
            <a:chExt cx="1752495" cy="599853"/>
          </a:xfrm>
        </p:grpSpPr>
        <p:sp>
          <p:nvSpPr>
            <p:cNvPr id="44" name="Rounded Rectangle 43">
              <a:extLst>
                <a:ext uri="{FF2B5EF4-FFF2-40B4-BE49-F238E27FC236}">
                  <a16:creationId xmlns:a16="http://schemas.microsoft.com/office/drawing/2014/main" id="{9DC6F12F-844B-7944-BE45-FE6E7B02B6C3}"/>
                </a:ext>
              </a:extLst>
            </p:cNvPr>
            <p:cNvSpPr/>
            <p:nvPr/>
          </p:nvSpPr>
          <p:spPr>
            <a:xfrm>
              <a:off x="7039104" y="3906134"/>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Rounded Rectangle 47">
              <a:extLst>
                <a:ext uri="{FF2B5EF4-FFF2-40B4-BE49-F238E27FC236}">
                  <a16:creationId xmlns:a16="http://schemas.microsoft.com/office/drawing/2014/main" id="{17410FBB-BDB0-264F-A2AE-0552BB96C620}"/>
                </a:ext>
              </a:extLst>
            </p:cNvPr>
            <p:cNvSpPr/>
            <p:nvPr/>
          </p:nvSpPr>
          <p:spPr>
            <a:xfrm>
              <a:off x="6945947" y="4040958"/>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49" name="Rounded Rectangle 48">
              <a:extLst>
                <a:ext uri="{FF2B5EF4-FFF2-40B4-BE49-F238E27FC236}">
                  <a16:creationId xmlns:a16="http://schemas.microsoft.com/office/drawing/2014/main" id="{0B0F9AEA-B6CC-084B-A827-8EC8E3F6D6A5}"/>
                </a:ext>
              </a:extLst>
            </p:cNvPr>
            <p:cNvSpPr/>
            <p:nvPr/>
          </p:nvSpPr>
          <p:spPr>
            <a:xfrm>
              <a:off x="6828825" y="4190619"/>
              <a:ext cx="1542216" cy="315368"/>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a:ln>
                    <a:noFill/>
                  </a:ln>
                  <a:solidFill>
                    <a:prstClr val="white"/>
                  </a:solidFill>
                  <a:effectLst/>
                  <a:uLnTx/>
                  <a:uFillTx/>
                  <a:latin typeface="Arial"/>
                  <a:ea typeface="+mn-ea"/>
                  <a:cs typeface="+mn-cs"/>
                </a:rPr>
                <a:t>Event driven µservice</a:t>
              </a:r>
            </a:p>
          </p:txBody>
        </p:sp>
      </p:grpSp>
      <p:cxnSp>
        <p:nvCxnSpPr>
          <p:cNvPr id="67" name="Elbow Connector 66">
            <a:extLst>
              <a:ext uri="{FF2B5EF4-FFF2-40B4-BE49-F238E27FC236}">
                <a16:creationId xmlns:a16="http://schemas.microsoft.com/office/drawing/2014/main" id="{F9EEE920-2F36-B647-B9B7-0D41C91AAB04}"/>
              </a:ext>
            </a:extLst>
          </p:cNvPr>
          <p:cNvCxnSpPr>
            <a:cxnSpLocks/>
            <a:stCxn id="54" idx="3"/>
            <a:endCxn id="63" idx="3"/>
          </p:cNvCxnSpPr>
          <p:nvPr/>
        </p:nvCxnSpPr>
        <p:spPr>
          <a:xfrm flipV="1">
            <a:off x="10841625" y="2436814"/>
            <a:ext cx="265976" cy="1356825"/>
          </a:xfrm>
          <a:prstGeom prst="bentConnector3">
            <a:avLst>
              <a:gd name="adj1" fmla="val 18594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4010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a:t>Data Replication Environment - 2</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39</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pic>
        <p:nvPicPr>
          <p:cNvPr id="15" name="Picture 14">
            <a:extLst>
              <a:ext uri="{FF2B5EF4-FFF2-40B4-BE49-F238E27FC236}">
                <a16:creationId xmlns:a16="http://schemas.microsoft.com/office/drawing/2014/main" id="{4D675F2E-5ADD-244D-A2C8-DC471A25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889" y="2004313"/>
            <a:ext cx="254676" cy="336336"/>
          </a:xfrm>
          <a:prstGeom prst="rect">
            <a:avLst/>
          </a:prstGeom>
        </p:spPr>
      </p:pic>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3"/>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3"/>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-console-producer.sh</a:t>
            </a: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582211" cy="246221"/>
          </a:xfrm>
          <a:prstGeom prst="rect">
            <a:avLst/>
          </a:prstGeom>
          <a:noFill/>
        </p:spPr>
        <p:txBody>
          <a:bodyPr wrap="none" rtlCol="0">
            <a:spAutoFit/>
          </a:bodyPr>
          <a:lstStyle/>
          <a:p>
            <a:r>
              <a:rPr lang="en-US" sz="1000" b="1" dirty="0"/>
              <a:t>orders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35861" cy="246221"/>
          </a:xfrm>
          <a:prstGeom prst="rect">
            <a:avLst/>
          </a:prstGeom>
          <a:noFill/>
        </p:spPr>
        <p:txBody>
          <a:bodyPr wrap="none" rtlCol="0">
            <a:spAutoFit/>
          </a:bodyPr>
          <a:lstStyle/>
          <a:p>
            <a:r>
              <a:rPr lang="en-US" sz="1000" b="1" dirty="0" err="1"/>
              <a:t>source.orders</a:t>
            </a:r>
            <a:endParaRPr lang="en-US" sz="1000" b="1" dirty="0"/>
          </a:p>
        </p:txBody>
      </p:sp>
    </p:spTree>
    <p:extLst>
      <p:ext uri="{BB962C8B-B14F-4D97-AF65-F5344CB8AC3E}">
        <p14:creationId xmlns:p14="http://schemas.microsoft.com/office/powerpoint/2010/main" val="461633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4</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824B-9D29-3747-BFBA-533EF2DF6980}"/>
              </a:ext>
            </a:extLst>
          </p:cNvPr>
          <p:cNvSpPr>
            <a:spLocks noGrp="1"/>
          </p:cNvSpPr>
          <p:nvPr>
            <p:ph type="title"/>
          </p:nvPr>
        </p:nvSpPr>
        <p:spPr/>
        <p:txBody>
          <a:bodyPr/>
          <a:lstStyle/>
          <a:p>
            <a:r>
              <a:rPr lang="en-US" dirty="0"/>
              <a:t>Data Replication Environment - 3</a:t>
            </a:r>
          </a:p>
        </p:txBody>
      </p:sp>
      <p:sp>
        <p:nvSpPr>
          <p:cNvPr id="4" name="Slide Number Placeholder 3">
            <a:extLst>
              <a:ext uri="{FF2B5EF4-FFF2-40B4-BE49-F238E27FC236}">
                <a16:creationId xmlns:a16="http://schemas.microsoft.com/office/drawing/2014/main" id="{223BEDBE-0C1E-504D-8318-92C91D8D607F}"/>
              </a:ext>
            </a:extLst>
          </p:cNvPr>
          <p:cNvSpPr>
            <a:spLocks noGrp="1"/>
          </p:cNvSpPr>
          <p:nvPr>
            <p:ph type="sldNum" sz="quarter" idx="12"/>
          </p:nvPr>
        </p:nvSpPr>
        <p:spPr/>
        <p:txBody>
          <a:bodyPr/>
          <a:lstStyle/>
          <a:p>
            <a:fld id="{E9549862-13E2-C34D-815E-8545BD36FC59}" type="slidenum">
              <a:rPr lang="en-US" smtClean="0">
                <a:solidFill>
                  <a:srgbClr val="6D7777"/>
                </a:solidFill>
              </a:rPr>
              <a:pPr/>
              <a:t>40</a:t>
            </a:fld>
            <a:endParaRPr lang="en-US">
              <a:solidFill>
                <a:srgbClr val="6D7777"/>
              </a:solidFill>
            </a:endParaRPr>
          </a:p>
        </p:txBody>
      </p:sp>
      <p:sp>
        <p:nvSpPr>
          <p:cNvPr id="5" name="Rectangle 4">
            <a:extLst>
              <a:ext uri="{FF2B5EF4-FFF2-40B4-BE49-F238E27FC236}">
                <a16:creationId xmlns:a16="http://schemas.microsoft.com/office/drawing/2014/main" id="{A0F8AA87-8AA4-D045-B050-ED7AC92CDFC1}"/>
              </a:ext>
            </a:extLst>
          </p:cNvPr>
          <p:cNvSpPr/>
          <p:nvPr/>
        </p:nvSpPr>
        <p:spPr>
          <a:xfrm>
            <a:off x="397882" y="1431257"/>
            <a:ext cx="5344610" cy="3995485"/>
          </a:xfrm>
          <a:prstGeom prst="rect">
            <a:avLst/>
          </a:pr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b="1">
                <a:solidFill>
                  <a:srgbClr val="0000FF"/>
                </a:solidFill>
                <a:latin typeface="Arial"/>
              </a:rPr>
              <a:t>On-Premise Environment</a:t>
            </a:r>
            <a:endParaRPr kumimoji="0" lang="en-US" sz="1000" b="1" i="0" u="none" strike="noStrike" kern="1200" cap="none" spc="0" normalizeH="0" baseline="0" noProof="0">
              <a:ln>
                <a:noFill/>
              </a:ln>
              <a:solidFill>
                <a:srgbClr val="0000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0B1E0CB-CD1E-D14F-9238-763E6AF8FC20}"/>
              </a:ext>
            </a:extLst>
          </p:cNvPr>
          <p:cNvSpPr/>
          <p:nvPr/>
        </p:nvSpPr>
        <p:spPr>
          <a:xfrm>
            <a:off x="6280404" y="1431257"/>
            <a:ext cx="4997197" cy="399548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kumimoji="0" lang="en-US" sz="1000" b="1" i="0" u="none" strike="noStrike" kern="1200" cap="none" spc="0" normalizeH="0" baseline="0" noProof="0">
                <a:ln>
                  <a:noFill/>
                </a:ln>
                <a:solidFill>
                  <a:srgbClr val="00B050"/>
                </a:solidFill>
                <a:effectLst/>
                <a:uLnTx/>
                <a:uFillTx/>
                <a:latin typeface="Arial"/>
                <a:ea typeface="+mn-ea"/>
                <a:cs typeface="+mn-cs"/>
              </a:rPr>
              <a:t>IBM Cloud</a:t>
            </a:r>
          </a:p>
        </p:txBody>
      </p:sp>
      <p:sp>
        <p:nvSpPr>
          <p:cNvPr id="8" name="Rounded Rectangle 7">
            <a:extLst>
              <a:ext uri="{FF2B5EF4-FFF2-40B4-BE49-F238E27FC236}">
                <a16:creationId xmlns:a16="http://schemas.microsoft.com/office/drawing/2014/main" id="{AF5BE487-0468-A243-9C73-9209F84D654B}"/>
              </a:ext>
            </a:extLst>
          </p:cNvPr>
          <p:cNvSpPr/>
          <p:nvPr/>
        </p:nvSpPr>
        <p:spPr bwMode="auto">
          <a:xfrm>
            <a:off x="7396798"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9" name="Rounded Rectangle 8">
            <a:extLst>
              <a:ext uri="{FF2B5EF4-FFF2-40B4-BE49-F238E27FC236}">
                <a16:creationId xmlns:a16="http://schemas.microsoft.com/office/drawing/2014/main" id="{D5E58477-E1E3-594C-AF48-F4CA8530EABE}"/>
              </a:ext>
            </a:extLst>
          </p:cNvPr>
          <p:cNvSpPr/>
          <p:nvPr/>
        </p:nvSpPr>
        <p:spPr bwMode="auto">
          <a:xfrm>
            <a:off x="757967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10" name="Rounded Rectangle 9">
            <a:extLst>
              <a:ext uri="{FF2B5EF4-FFF2-40B4-BE49-F238E27FC236}">
                <a16:creationId xmlns:a16="http://schemas.microsoft.com/office/drawing/2014/main" id="{F7310BC1-71B2-BD47-95DA-A5A9F09D389B}"/>
              </a:ext>
            </a:extLst>
          </p:cNvPr>
          <p:cNvSpPr/>
          <p:nvPr/>
        </p:nvSpPr>
        <p:spPr bwMode="auto">
          <a:xfrm>
            <a:off x="7763847"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11" name="Rounded Rectangle 10">
            <a:extLst>
              <a:ext uri="{FF2B5EF4-FFF2-40B4-BE49-F238E27FC236}">
                <a16:creationId xmlns:a16="http://schemas.microsoft.com/office/drawing/2014/main" id="{B6291CC4-0B45-D044-90E7-3543E7A968CF}"/>
              </a:ext>
            </a:extLst>
          </p:cNvPr>
          <p:cNvSpPr/>
          <p:nvPr/>
        </p:nvSpPr>
        <p:spPr bwMode="auto">
          <a:xfrm>
            <a:off x="794672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12" name="Rounded Rectangle 11">
            <a:extLst>
              <a:ext uri="{FF2B5EF4-FFF2-40B4-BE49-F238E27FC236}">
                <a16:creationId xmlns:a16="http://schemas.microsoft.com/office/drawing/2014/main" id="{94EF47BB-26F6-B343-B071-171636EE579D}"/>
              </a:ext>
            </a:extLst>
          </p:cNvPr>
          <p:cNvSpPr/>
          <p:nvPr/>
        </p:nvSpPr>
        <p:spPr bwMode="auto">
          <a:xfrm>
            <a:off x="8130895"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13" name="Rounded Rectangle 12">
            <a:extLst>
              <a:ext uri="{FF2B5EF4-FFF2-40B4-BE49-F238E27FC236}">
                <a16:creationId xmlns:a16="http://schemas.microsoft.com/office/drawing/2014/main" id="{00BCA8E7-112B-094B-8994-52A4B5E872FB}"/>
              </a:ext>
            </a:extLst>
          </p:cNvPr>
          <p:cNvSpPr/>
          <p:nvPr/>
        </p:nvSpPr>
        <p:spPr bwMode="auto">
          <a:xfrm>
            <a:off x="8303992" y="2179439"/>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14" name="AutoShape 4">
            <a:extLst>
              <a:ext uri="{FF2B5EF4-FFF2-40B4-BE49-F238E27FC236}">
                <a16:creationId xmlns:a16="http://schemas.microsoft.com/office/drawing/2014/main" id="{419F5FD2-9DE2-F445-A68B-0CAD344E39B6}"/>
              </a:ext>
            </a:extLst>
          </p:cNvPr>
          <p:cNvSpPr>
            <a:spLocks noChangeArrowheads="1"/>
          </p:cNvSpPr>
          <p:nvPr/>
        </p:nvSpPr>
        <p:spPr bwMode="auto">
          <a:xfrm>
            <a:off x="6580675" y="1999642"/>
            <a:ext cx="4099470"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Event Streams Cluster</a:t>
            </a:r>
          </a:p>
        </p:txBody>
      </p:sp>
      <p:sp>
        <p:nvSpPr>
          <p:cNvPr id="18" name="AutoShape 4">
            <a:extLst>
              <a:ext uri="{FF2B5EF4-FFF2-40B4-BE49-F238E27FC236}">
                <a16:creationId xmlns:a16="http://schemas.microsoft.com/office/drawing/2014/main" id="{211CB3E3-B829-2C4F-A3D6-B13BE7F48F22}"/>
              </a:ext>
            </a:extLst>
          </p:cNvPr>
          <p:cNvSpPr>
            <a:spLocks noChangeArrowheads="1"/>
          </p:cNvSpPr>
          <p:nvPr/>
        </p:nvSpPr>
        <p:spPr bwMode="auto">
          <a:xfrm>
            <a:off x="549295" y="1818150"/>
            <a:ext cx="4815827" cy="3309662"/>
          </a:xfrm>
          <a:prstGeom prst="roundRect">
            <a:avLst>
              <a:gd name="adj" fmla="val 3325"/>
            </a:avLst>
          </a:prstGeom>
          <a:noFill/>
          <a:ln w="12700">
            <a:solidFill>
              <a:schemeClr val="accent3"/>
            </a:solidFill>
            <a:prstDash val="dash"/>
            <a:round/>
            <a:headEnd/>
            <a:tailEnd/>
          </a:ln>
        </p:spPr>
        <p:txBody>
          <a:bodyPr lIns="0" tIns="0" rIns="0" bIns="0" anchor="b" anchorCtr="1"/>
          <a:lstStyle/>
          <a:p>
            <a:pPr algn="ctr"/>
            <a:endParaRPr lang="en-US" sz="1000"/>
          </a:p>
        </p:txBody>
      </p:sp>
      <p:sp>
        <p:nvSpPr>
          <p:cNvPr id="28" name="Rounded Rectangle 27">
            <a:extLst>
              <a:ext uri="{FF2B5EF4-FFF2-40B4-BE49-F238E27FC236}">
                <a16:creationId xmlns:a16="http://schemas.microsoft.com/office/drawing/2014/main" id="{058E4018-54EF-C241-A10F-9BB485461EFF}"/>
              </a:ext>
            </a:extLst>
          </p:cNvPr>
          <p:cNvSpPr/>
          <p:nvPr/>
        </p:nvSpPr>
        <p:spPr bwMode="auto">
          <a:xfrm>
            <a:off x="1591529"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0</a:t>
            </a:r>
            <a:endParaRPr lang="en-US" sz="500">
              <a:solidFill>
                <a:schemeClr val="bg1"/>
              </a:solidFill>
            </a:endParaRPr>
          </a:p>
        </p:txBody>
      </p:sp>
      <p:sp>
        <p:nvSpPr>
          <p:cNvPr id="29" name="Rounded Rectangle 28">
            <a:extLst>
              <a:ext uri="{FF2B5EF4-FFF2-40B4-BE49-F238E27FC236}">
                <a16:creationId xmlns:a16="http://schemas.microsoft.com/office/drawing/2014/main" id="{2DEDB43F-6BDF-F347-95A5-F47AA2B1C71F}"/>
              </a:ext>
            </a:extLst>
          </p:cNvPr>
          <p:cNvSpPr/>
          <p:nvPr/>
        </p:nvSpPr>
        <p:spPr bwMode="auto">
          <a:xfrm>
            <a:off x="177440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1</a:t>
            </a:r>
            <a:endParaRPr lang="en-US" sz="500">
              <a:solidFill>
                <a:schemeClr val="bg1"/>
              </a:solidFill>
            </a:endParaRPr>
          </a:p>
        </p:txBody>
      </p:sp>
      <p:sp>
        <p:nvSpPr>
          <p:cNvPr id="30" name="Rounded Rectangle 29">
            <a:extLst>
              <a:ext uri="{FF2B5EF4-FFF2-40B4-BE49-F238E27FC236}">
                <a16:creationId xmlns:a16="http://schemas.microsoft.com/office/drawing/2014/main" id="{99244A3B-B483-4E43-A1E9-229B6A27DB31}"/>
              </a:ext>
            </a:extLst>
          </p:cNvPr>
          <p:cNvSpPr/>
          <p:nvPr/>
        </p:nvSpPr>
        <p:spPr bwMode="auto">
          <a:xfrm>
            <a:off x="1958578"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2</a:t>
            </a:r>
            <a:endParaRPr lang="en-US" sz="500">
              <a:solidFill>
                <a:schemeClr val="bg1"/>
              </a:solidFill>
            </a:endParaRPr>
          </a:p>
        </p:txBody>
      </p:sp>
      <p:sp>
        <p:nvSpPr>
          <p:cNvPr id="31" name="Rounded Rectangle 30">
            <a:extLst>
              <a:ext uri="{FF2B5EF4-FFF2-40B4-BE49-F238E27FC236}">
                <a16:creationId xmlns:a16="http://schemas.microsoft.com/office/drawing/2014/main" id="{2FC00369-550F-1D47-959E-8E43C24D3F4F}"/>
              </a:ext>
            </a:extLst>
          </p:cNvPr>
          <p:cNvSpPr/>
          <p:nvPr/>
        </p:nvSpPr>
        <p:spPr bwMode="auto">
          <a:xfrm>
            <a:off x="214145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3</a:t>
            </a:r>
            <a:endParaRPr lang="en-US" sz="500">
              <a:solidFill>
                <a:schemeClr val="bg1"/>
              </a:solidFill>
            </a:endParaRPr>
          </a:p>
        </p:txBody>
      </p:sp>
      <p:sp>
        <p:nvSpPr>
          <p:cNvPr id="32" name="Rounded Rectangle 31">
            <a:extLst>
              <a:ext uri="{FF2B5EF4-FFF2-40B4-BE49-F238E27FC236}">
                <a16:creationId xmlns:a16="http://schemas.microsoft.com/office/drawing/2014/main" id="{CEA02F82-9665-7243-AA5C-E8A8BC93F3C2}"/>
              </a:ext>
            </a:extLst>
          </p:cNvPr>
          <p:cNvSpPr/>
          <p:nvPr/>
        </p:nvSpPr>
        <p:spPr bwMode="auto">
          <a:xfrm>
            <a:off x="2325626"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4</a:t>
            </a:r>
            <a:endParaRPr lang="en-US" sz="500">
              <a:solidFill>
                <a:schemeClr val="bg1"/>
              </a:solidFill>
            </a:endParaRPr>
          </a:p>
        </p:txBody>
      </p:sp>
      <p:sp>
        <p:nvSpPr>
          <p:cNvPr id="33" name="Rounded Rectangle 32">
            <a:extLst>
              <a:ext uri="{FF2B5EF4-FFF2-40B4-BE49-F238E27FC236}">
                <a16:creationId xmlns:a16="http://schemas.microsoft.com/office/drawing/2014/main" id="{23355CB8-33EA-2344-9D2F-FD6C81E06FC2}"/>
              </a:ext>
            </a:extLst>
          </p:cNvPr>
          <p:cNvSpPr/>
          <p:nvPr/>
        </p:nvSpPr>
        <p:spPr bwMode="auto">
          <a:xfrm>
            <a:off x="2498723" y="2180126"/>
            <a:ext cx="184171" cy="548634"/>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78" fontAlgn="base">
              <a:lnSpc>
                <a:spcPct val="90000"/>
              </a:lnSpc>
              <a:spcBef>
                <a:spcPct val="0"/>
              </a:spcBef>
              <a:spcAft>
                <a:spcPct val="0"/>
              </a:spcAft>
            </a:pPr>
            <a:r>
              <a:rPr lang="en-US" sz="900">
                <a:solidFill>
                  <a:schemeClr val="bg1"/>
                </a:solidFill>
              </a:rPr>
              <a:t>5</a:t>
            </a:r>
            <a:endParaRPr lang="en-US" sz="500">
              <a:solidFill>
                <a:schemeClr val="bg1"/>
              </a:solidFill>
            </a:endParaRPr>
          </a:p>
        </p:txBody>
      </p:sp>
      <p:sp>
        <p:nvSpPr>
          <p:cNvPr id="34" name="AutoShape 4">
            <a:extLst>
              <a:ext uri="{FF2B5EF4-FFF2-40B4-BE49-F238E27FC236}">
                <a16:creationId xmlns:a16="http://schemas.microsoft.com/office/drawing/2014/main" id="{B1D40963-EC1B-E049-A09B-96D331A21F58}"/>
              </a:ext>
            </a:extLst>
          </p:cNvPr>
          <p:cNvSpPr>
            <a:spLocks noChangeArrowheads="1"/>
          </p:cNvSpPr>
          <p:nvPr/>
        </p:nvSpPr>
        <p:spPr bwMode="auto">
          <a:xfrm>
            <a:off x="797528" y="2022321"/>
            <a:ext cx="4276272"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Cluster</a:t>
            </a:r>
          </a:p>
        </p:txBody>
      </p:sp>
      <p:sp>
        <p:nvSpPr>
          <p:cNvPr id="45" name="Rounded Rectangle 44">
            <a:extLst>
              <a:ext uri="{FF2B5EF4-FFF2-40B4-BE49-F238E27FC236}">
                <a16:creationId xmlns:a16="http://schemas.microsoft.com/office/drawing/2014/main" id="{034D0250-3CFC-6843-9DDB-30E02E9EBC18}"/>
              </a:ext>
            </a:extLst>
          </p:cNvPr>
          <p:cNvSpPr/>
          <p:nvPr/>
        </p:nvSpPr>
        <p:spPr>
          <a:xfrm>
            <a:off x="848919" y="3502593"/>
            <a:ext cx="1325873" cy="390630"/>
          </a:xfrm>
          <a:prstGeom prst="roundRect">
            <a:avLst/>
          </a:prstGeom>
          <a:solidFill>
            <a:schemeClr val="tx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-console-consumer.sh</a:t>
            </a:r>
          </a:p>
        </p:txBody>
      </p:sp>
      <p:sp>
        <p:nvSpPr>
          <p:cNvPr id="46" name="AutoShape 4">
            <a:extLst>
              <a:ext uri="{FF2B5EF4-FFF2-40B4-BE49-F238E27FC236}">
                <a16:creationId xmlns:a16="http://schemas.microsoft.com/office/drawing/2014/main" id="{490EA60F-E5B8-2A4C-8350-F638E3310E3C}"/>
              </a:ext>
            </a:extLst>
          </p:cNvPr>
          <p:cNvSpPr>
            <a:spLocks noChangeArrowheads="1"/>
          </p:cNvSpPr>
          <p:nvPr/>
        </p:nvSpPr>
        <p:spPr bwMode="auto">
          <a:xfrm>
            <a:off x="2678478" y="3373650"/>
            <a:ext cx="2416866" cy="993882"/>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r>
              <a:rPr lang="en-US" sz="1000" dirty="0"/>
              <a:t>Kafka Connect Cluster</a:t>
            </a:r>
          </a:p>
        </p:txBody>
      </p:sp>
      <p:sp>
        <p:nvSpPr>
          <p:cNvPr id="52" name="Cloud 51">
            <a:extLst>
              <a:ext uri="{FF2B5EF4-FFF2-40B4-BE49-F238E27FC236}">
                <a16:creationId xmlns:a16="http://schemas.microsoft.com/office/drawing/2014/main" id="{4695F1F6-1E1D-364B-B95A-5F6E3043E184}"/>
              </a:ext>
            </a:extLst>
          </p:cNvPr>
          <p:cNvSpPr/>
          <p:nvPr/>
        </p:nvSpPr>
        <p:spPr>
          <a:xfrm rot="16200000">
            <a:off x="5067740" y="3224016"/>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97ECA9-F27F-1B4B-A567-00FA2BA8DB10}"/>
              </a:ext>
            </a:extLst>
          </p:cNvPr>
          <p:cNvPicPr>
            <a:picLocks noChangeAspect="1"/>
          </p:cNvPicPr>
          <p:nvPr/>
        </p:nvPicPr>
        <p:blipFill>
          <a:blip r:embed="rId2"/>
          <a:stretch>
            <a:fillRect/>
          </a:stretch>
        </p:blipFill>
        <p:spPr>
          <a:xfrm>
            <a:off x="681817" y="2585617"/>
            <a:ext cx="501650" cy="495300"/>
          </a:xfrm>
          <a:prstGeom prst="rect">
            <a:avLst/>
          </a:prstGeom>
        </p:spPr>
      </p:pic>
      <p:pic>
        <p:nvPicPr>
          <p:cNvPr id="37" name="Picture 36">
            <a:extLst>
              <a:ext uri="{FF2B5EF4-FFF2-40B4-BE49-F238E27FC236}">
                <a16:creationId xmlns:a16="http://schemas.microsoft.com/office/drawing/2014/main" id="{6D8F6862-7739-D946-A521-B5976D86EED8}"/>
              </a:ext>
            </a:extLst>
          </p:cNvPr>
          <p:cNvPicPr>
            <a:picLocks noChangeAspect="1"/>
          </p:cNvPicPr>
          <p:nvPr/>
        </p:nvPicPr>
        <p:blipFill>
          <a:blip r:embed="rId2"/>
          <a:stretch>
            <a:fillRect/>
          </a:stretch>
        </p:blipFill>
        <p:spPr>
          <a:xfrm>
            <a:off x="2609227" y="3921351"/>
            <a:ext cx="501650" cy="495300"/>
          </a:xfrm>
          <a:prstGeom prst="rect">
            <a:avLst/>
          </a:prstGeom>
        </p:spPr>
      </p:pic>
      <p:sp>
        <p:nvSpPr>
          <p:cNvPr id="38" name="Rounded Rectangle 37">
            <a:extLst>
              <a:ext uri="{FF2B5EF4-FFF2-40B4-BE49-F238E27FC236}">
                <a16:creationId xmlns:a16="http://schemas.microsoft.com/office/drawing/2014/main" id="{B8888133-CCF3-0944-9B5C-B88A02187A65}"/>
              </a:ext>
            </a:extLst>
          </p:cNvPr>
          <p:cNvSpPr/>
          <p:nvPr/>
        </p:nvSpPr>
        <p:spPr>
          <a:xfrm>
            <a:off x="3284812" y="3563437"/>
            <a:ext cx="1325873" cy="390630"/>
          </a:xfrm>
          <a:prstGeom prst="round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a:solidFill>
                  <a:prstClr val="white"/>
                </a:solidFill>
                <a:latin typeface="Arial"/>
              </a:rPr>
              <a:t>Mirror Maker 2.0</a:t>
            </a: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9C49EA51-B835-094C-91A0-D088AFF81C4B}"/>
              </a:ext>
            </a:extLst>
          </p:cNvPr>
          <p:cNvSpPr txBox="1"/>
          <p:nvPr/>
        </p:nvSpPr>
        <p:spPr>
          <a:xfrm>
            <a:off x="4351160" y="1968473"/>
            <a:ext cx="710451" cy="338554"/>
          </a:xfrm>
          <a:prstGeom prst="rect">
            <a:avLst/>
          </a:prstGeom>
          <a:noFill/>
        </p:spPr>
        <p:txBody>
          <a:bodyPr wrap="none" rtlCol="0">
            <a:spAutoFit/>
          </a:bodyPr>
          <a:lstStyle/>
          <a:p>
            <a:r>
              <a:rPr lang="en-US" sz="1600" dirty="0"/>
              <a:t>target</a:t>
            </a:r>
          </a:p>
        </p:txBody>
      </p:sp>
      <p:sp>
        <p:nvSpPr>
          <p:cNvPr id="39" name="TextBox 38">
            <a:extLst>
              <a:ext uri="{FF2B5EF4-FFF2-40B4-BE49-F238E27FC236}">
                <a16:creationId xmlns:a16="http://schemas.microsoft.com/office/drawing/2014/main" id="{E43F178F-4B90-3F45-964F-1FF716720D0E}"/>
              </a:ext>
            </a:extLst>
          </p:cNvPr>
          <p:cNvSpPr txBox="1"/>
          <p:nvPr/>
        </p:nvSpPr>
        <p:spPr>
          <a:xfrm>
            <a:off x="9400103" y="2682516"/>
            <a:ext cx="800219" cy="338554"/>
          </a:xfrm>
          <a:prstGeom prst="rect">
            <a:avLst/>
          </a:prstGeom>
          <a:noFill/>
        </p:spPr>
        <p:txBody>
          <a:bodyPr wrap="none" rtlCol="0">
            <a:spAutoFit/>
          </a:bodyPr>
          <a:lstStyle/>
          <a:p>
            <a:r>
              <a:rPr lang="en-US" sz="1600" dirty="0"/>
              <a:t>source</a:t>
            </a:r>
          </a:p>
        </p:txBody>
      </p:sp>
      <p:cxnSp>
        <p:nvCxnSpPr>
          <p:cNvPr id="21" name="Elbow Connector 20">
            <a:extLst>
              <a:ext uri="{FF2B5EF4-FFF2-40B4-BE49-F238E27FC236}">
                <a16:creationId xmlns:a16="http://schemas.microsoft.com/office/drawing/2014/main" id="{1FA5726D-2767-B849-85A3-7CAA002588F7}"/>
              </a:ext>
            </a:extLst>
          </p:cNvPr>
          <p:cNvCxnSpPr>
            <a:cxnSpLocks/>
            <a:stCxn id="11" idx="0"/>
            <a:endCxn id="38" idx="3"/>
          </p:cNvCxnSpPr>
          <p:nvPr/>
        </p:nvCxnSpPr>
        <p:spPr>
          <a:xfrm rot="16200000" flipH="1" flipV="1">
            <a:off x="5535091" y="1255032"/>
            <a:ext cx="1579313" cy="3428126"/>
          </a:xfrm>
          <a:prstGeom prst="bentConnector4">
            <a:avLst>
              <a:gd name="adj1" fmla="val -20323"/>
              <a:gd name="adj2" fmla="val 58618"/>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0DC1C79B-85E9-B246-88E9-908878ECC75B}"/>
              </a:ext>
            </a:extLst>
          </p:cNvPr>
          <p:cNvCxnSpPr>
            <a:cxnSpLocks/>
            <a:stCxn id="38" idx="1"/>
            <a:endCxn id="33" idx="2"/>
          </p:cNvCxnSpPr>
          <p:nvPr/>
        </p:nvCxnSpPr>
        <p:spPr>
          <a:xfrm rot="10800000">
            <a:off x="2590810" y="2728760"/>
            <a:ext cx="694003" cy="1029992"/>
          </a:xfrm>
          <a:prstGeom prst="bentConnector2">
            <a:avLst/>
          </a:prstGeom>
          <a:ln w="15875">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Rounded Rectangle 48">
            <a:extLst>
              <a:ext uri="{FF2B5EF4-FFF2-40B4-BE49-F238E27FC236}">
                <a16:creationId xmlns:a16="http://schemas.microsoft.com/office/drawing/2014/main" id="{0B0F9AEA-B6CC-084B-A827-8EC8E3F6D6A5}"/>
              </a:ext>
            </a:extLst>
          </p:cNvPr>
          <p:cNvSpPr/>
          <p:nvPr/>
        </p:nvSpPr>
        <p:spPr>
          <a:xfrm>
            <a:off x="2981802" y="4540758"/>
            <a:ext cx="1625214" cy="495300"/>
          </a:xfrm>
          <a:prstGeom prst="round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ctr" defTabSz="685800" rtl="0" eaLnBrk="1" fontAlgn="auto" latinLnBrk="0" hangingPunct="1">
              <a:lnSpc>
                <a:spcPct val="100000"/>
              </a:lnSpc>
              <a:spcBef>
                <a:spcPts val="0"/>
              </a:spcBef>
              <a:spcAft>
                <a:spcPts val="0"/>
              </a:spcAft>
              <a:buClrTx/>
              <a:buSzTx/>
              <a:buFontTx/>
              <a:buNone/>
              <a:tabLst/>
            </a:pPr>
            <a:r>
              <a:rPr lang="en-US" sz="1000" dirty="0">
                <a:solidFill>
                  <a:prstClr val="white"/>
                </a:solidFill>
                <a:latin typeface="Arial"/>
              </a:rPr>
              <a:t>kafka</a:t>
            </a:r>
            <a:r>
              <a:rPr kumimoji="0" lang="en-US" sz="1000" b="0" i="0" u="none" strike="noStrike" kern="1200" cap="none" spc="0" normalizeH="0" baseline="0" noProof="0" dirty="0">
                <a:ln>
                  <a:noFill/>
                </a:ln>
                <a:solidFill>
                  <a:prstClr val="white"/>
                </a:solidFill>
                <a:effectLst/>
                <a:uLnTx/>
                <a:uFillTx/>
                <a:latin typeface="Arial"/>
                <a:ea typeface="+mn-ea"/>
                <a:cs typeface="+mn-cs"/>
              </a:rPr>
              <a:t>-console-producer.sh</a:t>
            </a:r>
          </a:p>
        </p:txBody>
      </p:sp>
      <p:cxnSp>
        <p:nvCxnSpPr>
          <p:cNvPr id="22" name="Elbow Connector 21">
            <a:extLst>
              <a:ext uri="{FF2B5EF4-FFF2-40B4-BE49-F238E27FC236}">
                <a16:creationId xmlns:a16="http://schemas.microsoft.com/office/drawing/2014/main" id="{44F8EE2A-5BE0-E545-925C-5D70891B4DA5}"/>
              </a:ext>
            </a:extLst>
          </p:cNvPr>
          <p:cNvCxnSpPr>
            <a:stCxn id="32" idx="2"/>
            <a:endCxn id="45" idx="0"/>
          </p:cNvCxnSpPr>
          <p:nvPr/>
        </p:nvCxnSpPr>
        <p:spPr>
          <a:xfrm rot="5400000">
            <a:off x="1577868" y="2662748"/>
            <a:ext cx="773833" cy="905856"/>
          </a:xfrm>
          <a:prstGeom prst="bentConnector3">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C6D643C2-3EE4-B147-B10E-BCE4D3790797}"/>
              </a:ext>
            </a:extLst>
          </p:cNvPr>
          <p:cNvCxnSpPr>
            <a:cxnSpLocks/>
            <a:stCxn id="49" idx="3"/>
            <a:endCxn id="13" idx="2"/>
          </p:cNvCxnSpPr>
          <p:nvPr/>
        </p:nvCxnSpPr>
        <p:spPr>
          <a:xfrm flipV="1">
            <a:off x="4607016" y="2728073"/>
            <a:ext cx="3789062" cy="2060335"/>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94F4997F-6F2C-BF48-BA63-5430E040A88D}"/>
              </a:ext>
            </a:extLst>
          </p:cNvPr>
          <p:cNvSpPr/>
          <p:nvPr/>
        </p:nvSpPr>
        <p:spPr>
          <a:xfrm>
            <a:off x="4559492" y="323044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Oval 67">
            <a:extLst>
              <a:ext uri="{FF2B5EF4-FFF2-40B4-BE49-F238E27FC236}">
                <a16:creationId xmlns:a16="http://schemas.microsoft.com/office/drawing/2014/main" id="{A8CECD8E-6C3B-D34E-8F6D-8ADB376443E9}"/>
              </a:ext>
            </a:extLst>
          </p:cNvPr>
          <p:cNvSpPr/>
          <p:nvPr/>
        </p:nvSpPr>
        <p:spPr>
          <a:xfrm>
            <a:off x="4445666" y="4834440"/>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Oval 68">
            <a:extLst>
              <a:ext uri="{FF2B5EF4-FFF2-40B4-BE49-F238E27FC236}">
                <a16:creationId xmlns:a16="http://schemas.microsoft.com/office/drawing/2014/main" id="{B943FE36-C19E-8A4F-8D1E-178093750F9B}"/>
              </a:ext>
            </a:extLst>
          </p:cNvPr>
          <p:cNvSpPr/>
          <p:nvPr/>
        </p:nvSpPr>
        <p:spPr>
          <a:xfrm>
            <a:off x="579549" y="3782569"/>
            <a:ext cx="430306" cy="41080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TextBox 16">
            <a:extLst>
              <a:ext uri="{FF2B5EF4-FFF2-40B4-BE49-F238E27FC236}">
                <a16:creationId xmlns:a16="http://schemas.microsoft.com/office/drawing/2014/main" id="{1A0874EA-0F31-A94D-A496-B7D42FBB31A3}"/>
              </a:ext>
            </a:extLst>
          </p:cNvPr>
          <p:cNvSpPr txBox="1"/>
          <p:nvPr/>
        </p:nvSpPr>
        <p:spPr>
          <a:xfrm>
            <a:off x="8492454" y="2183916"/>
            <a:ext cx="582211" cy="246221"/>
          </a:xfrm>
          <a:prstGeom prst="rect">
            <a:avLst/>
          </a:prstGeom>
          <a:noFill/>
        </p:spPr>
        <p:txBody>
          <a:bodyPr wrap="none" rtlCol="0">
            <a:spAutoFit/>
          </a:bodyPr>
          <a:lstStyle/>
          <a:p>
            <a:r>
              <a:rPr lang="en-US" sz="1000" b="1" dirty="0"/>
              <a:t>orders</a:t>
            </a:r>
          </a:p>
        </p:txBody>
      </p:sp>
      <p:sp>
        <p:nvSpPr>
          <p:cNvPr id="44" name="TextBox 43">
            <a:extLst>
              <a:ext uri="{FF2B5EF4-FFF2-40B4-BE49-F238E27FC236}">
                <a16:creationId xmlns:a16="http://schemas.microsoft.com/office/drawing/2014/main" id="{E60BBBCD-AD4E-A94D-A062-4C15C724E8D6}"/>
              </a:ext>
            </a:extLst>
          </p:cNvPr>
          <p:cNvSpPr txBox="1"/>
          <p:nvPr/>
        </p:nvSpPr>
        <p:spPr>
          <a:xfrm>
            <a:off x="2676048" y="2207535"/>
            <a:ext cx="1035861" cy="246221"/>
          </a:xfrm>
          <a:prstGeom prst="rect">
            <a:avLst/>
          </a:prstGeom>
          <a:noFill/>
        </p:spPr>
        <p:txBody>
          <a:bodyPr wrap="none" rtlCol="0">
            <a:spAutoFit/>
          </a:bodyPr>
          <a:lstStyle/>
          <a:p>
            <a:r>
              <a:rPr lang="en-US" sz="1000" b="1" dirty="0" err="1"/>
              <a:t>source.orders</a:t>
            </a:r>
            <a:endParaRPr lang="en-US" sz="1000" b="1" dirty="0"/>
          </a:p>
        </p:txBody>
      </p:sp>
      <p:pic>
        <p:nvPicPr>
          <p:cNvPr id="40" name="Picture 39">
            <a:extLst>
              <a:ext uri="{FF2B5EF4-FFF2-40B4-BE49-F238E27FC236}">
                <a16:creationId xmlns:a16="http://schemas.microsoft.com/office/drawing/2014/main" id="{55D0F98F-B902-9942-A2EC-ED7716144A37}"/>
              </a:ext>
            </a:extLst>
          </p:cNvPr>
          <p:cNvPicPr>
            <a:picLocks noChangeAspect="1"/>
          </p:cNvPicPr>
          <p:nvPr/>
        </p:nvPicPr>
        <p:blipFill>
          <a:blip r:embed="rId2"/>
          <a:stretch>
            <a:fillRect/>
          </a:stretch>
        </p:blipFill>
        <p:spPr>
          <a:xfrm>
            <a:off x="6551966" y="2584930"/>
            <a:ext cx="501650" cy="495300"/>
          </a:xfrm>
          <a:prstGeom prst="rect">
            <a:avLst/>
          </a:prstGeom>
        </p:spPr>
      </p:pic>
    </p:spTree>
    <p:extLst>
      <p:ext uri="{BB962C8B-B14F-4D97-AF65-F5344CB8AC3E}">
        <p14:creationId xmlns:p14="http://schemas.microsoft.com/office/powerpoint/2010/main" val="2346330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C918-9C9F-3748-95FB-8CF19F0B56DB}"/>
              </a:ext>
            </a:extLst>
          </p:cNvPr>
          <p:cNvSpPr>
            <a:spLocks noGrp="1"/>
          </p:cNvSpPr>
          <p:nvPr>
            <p:ph type="title"/>
          </p:nvPr>
        </p:nvSpPr>
        <p:spPr/>
        <p:txBody>
          <a:bodyPr/>
          <a:lstStyle/>
          <a:p>
            <a:r>
              <a:rPr lang="en-US"/>
              <a:t>Mirror Maker 2.0</a:t>
            </a:r>
          </a:p>
        </p:txBody>
      </p:sp>
      <p:sp>
        <p:nvSpPr>
          <p:cNvPr id="4" name="Slide Number Placeholder 3">
            <a:extLst>
              <a:ext uri="{FF2B5EF4-FFF2-40B4-BE49-F238E27FC236}">
                <a16:creationId xmlns:a16="http://schemas.microsoft.com/office/drawing/2014/main" id="{79E0D2FF-FA8F-5C41-A2E5-39FB0CDCEF9D}"/>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41</a:t>
            </a:fld>
            <a:endParaRPr lang="en-US">
              <a:solidFill>
                <a:srgbClr val="5AAAFA"/>
              </a:solidFill>
            </a:endParaRPr>
          </a:p>
        </p:txBody>
      </p:sp>
      <p:sp>
        <p:nvSpPr>
          <p:cNvPr id="5" name="Rectangle 4">
            <a:extLst>
              <a:ext uri="{FF2B5EF4-FFF2-40B4-BE49-F238E27FC236}">
                <a16:creationId xmlns:a16="http://schemas.microsoft.com/office/drawing/2014/main" id="{1CC4E410-750F-D640-8ED8-CF6EC0C82F0A}"/>
              </a:ext>
            </a:extLst>
          </p:cNvPr>
          <p:cNvSpPr/>
          <p:nvPr/>
        </p:nvSpPr>
        <p:spPr>
          <a:xfrm>
            <a:off x="4590370" y="2377617"/>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Connector</a:t>
            </a:r>
          </a:p>
        </p:txBody>
      </p:sp>
      <p:sp>
        <p:nvSpPr>
          <p:cNvPr id="6" name="AutoShape 4">
            <a:extLst>
              <a:ext uri="{FF2B5EF4-FFF2-40B4-BE49-F238E27FC236}">
                <a16:creationId xmlns:a16="http://schemas.microsoft.com/office/drawing/2014/main" id="{16FBC290-4FAE-AD41-A20D-A8499A2E12AC}"/>
              </a:ext>
            </a:extLst>
          </p:cNvPr>
          <p:cNvSpPr>
            <a:spLocks noChangeArrowheads="1"/>
          </p:cNvSpPr>
          <p:nvPr/>
        </p:nvSpPr>
        <p:spPr bwMode="auto">
          <a:xfrm>
            <a:off x="4558062" y="2079813"/>
            <a:ext cx="3743255" cy="3980329"/>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r>
              <a:rPr lang="en-US" sz="1333" kern="0"/>
              <a:t>Kafka Connect Cluster</a:t>
            </a:r>
          </a:p>
        </p:txBody>
      </p:sp>
      <p:sp>
        <p:nvSpPr>
          <p:cNvPr id="8" name="AutoShape 4">
            <a:extLst>
              <a:ext uri="{FF2B5EF4-FFF2-40B4-BE49-F238E27FC236}">
                <a16:creationId xmlns:a16="http://schemas.microsoft.com/office/drawing/2014/main" id="{05DAC543-E1D3-9545-AC2B-B41D4FBEC6E6}"/>
              </a:ext>
            </a:extLst>
          </p:cNvPr>
          <p:cNvSpPr>
            <a:spLocks noChangeArrowheads="1"/>
          </p:cNvSpPr>
          <p:nvPr/>
        </p:nvSpPr>
        <p:spPr bwMode="auto">
          <a:xfrm>
            <a:off x="8463263" y="2690547"/>
            <a:ext cx="3190855" cy="3369595"/>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Target  Cluster</a:t>
            </a:r>
          </a:p>
        </p:txBody>
      </p:sp>
      <p:pic>
        <p:nvPicPr>
          <p:cNvPr id="9" name="Picture 8">
            <a:extLst>
              <a:ext uri="{FF2B5EF4-FFF2-40B4-BE49-F238E27FC236}">
                <a16:creationId xmlns:a16="http://schemas.microsoft.com/office/drawing/2014/main" id="{52243DFF-5B81-EF42-BAA4-576635DBB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6478" y="2695217"/>
            <a:ext cx="254676" cy="336336"/>
          </a:xfrm>
          <a:prstGeom prst="rect">
            <a:avLst/>
          </a:prstGeom>
        </p:spPr>
      </p:pic>
      <p:sp>
        <p:nvSpPr>
          <p:cNvPr id="10" name="AutoShape 4">
            <a:extLst>
              <a:ext uri="{FF2B5EF4-FFF2-40B4-BE49-F238E27FC236}">
                <a16:creationId xmlns:a16="http://schemas.microsoft.com/office/drawing/2014/main" id="{37A0B99C-45D1-B24B-9FA6-500390DB23D2}"/>
              </a:ext>
            </a:extLst>
          </p:cNvPr>
          <p:cNvSpPr>
            <a:spLocks noChangeArrowheads="1"/>
          </p:cNvSpPr>
          <p:nvPr/>
        </p:nvSpPr>
        <p:spPr bwMode="auto">
          <a:xfrm>
            <a:off x="365947" y="3031554"/>
            <a:ext cx="3190855" cy="99456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eaLnBrk="0" fontAlgn="base" hangingPunct="0">
              <a:spcBef>
                <a:spcPct val="0"/>
              </a:spcBef>
              <a:spcAft>
                <a:spcPct val="0"/>
              </a:spcAft>
            </a:pPr>
            <a:r>
              <a:rPr lang="en-US" sz="1000">
                <a:solidFill>
                  <a:srgbClr val="6D7777"/>
                </a:solidFill>
              </a:rPr>
              <a:t>Event Streams Source Cluster</a:t>
            </a:r>
          </a:p>
        </p:txBody>
      </p:sp>
      <p:pic>
        <p:nvPicPr>
          <p:cNvPr id="11" name="Picture 10">
            <a:extLst>
              <a:ext uri="{FF2B5EF4-FFF2-40B4-BE49-F238E27FC236}">
                <a16:creationId xmlns:a16="http://schemas.microsoft.com/office/drawing/2014/main" id="{EA576A32-239B-9145-89C4-900E7A083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62" y="3036224"/>
            <a:ext cx="254676" cy="336336"/>
          </a:xfrm>
          <a:prstGeom prst="rect">
            <a:avLst/>
          </a:prstGeom>
        </p:spPr>
      </p:pic>
      <p:sp>
        <p:nvSpPr>
          <p:cNvPr id="12" name="Rectangle 11">
            <a:extLst>
              <a:ext uri="{FF2B5EF4-FFF2-40B4-BE49-F238E27FC236}">
                <a16:creationId xmlns:a16="http://schemas.microsoft.com/office/drawing/2014/main" id="{D5F02383-7822-634D-9A0B-62CC4C3FC0EB}"/>
              </a:ext>
            </a:extLst>
          </p:cNvPr>
          <p:cNvSpPr/>
          <p:nvPr/>
        </p:nvSpPr>
        <p:spPr>
          <a:xfrm>
            <a:off x="6723587" y="2635539"/>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Connector</a:t>
            </a:r>
          </a:p>
        </p:txBody>
      </p:sp>
      <p:sp>
        <p:nvSpPr>
          <p:cNvPr id="13" name="Rectangle 12">
            <a:extLst>
              <a:ext uri="{FF2B5EF4-FFF2-40B4-BE49-F238E27FC236}">
                <a16:creationId xmlns:a16="http://schemas.microsoft.com/office/drawing/2014/main" id="{23484128-78A2-A543-B0FD-705DDAFF3DEA}"/>
              </a:ext>
            </a:extLst>
          </p:cNvPr>
          <p:cNvSpPr/>
          <p:nvPr/>
        </p:nvSpPr>
        <p:spPr>
          <a:xfrm>
            <a:off x="4590370" y="2884093"/>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Source Task</a:t>
            </a:r>
          </a:p>
        </p:txBody>
      </p:sp>
      <p:sp>
        <p:nvSpPr>
          <p:cNvPr id="14" name="Rectangle 13">
            <a:extLst>
              <a:ext uri="{FF2B5EF4-FFF2-40B4-BE49-F238E27FC236}">
                <a16:creationId xmlns:a16="http://schemas.microsoft.com/office/drawing/2014/main" id="{B9B4687D-E6E7-974E-A4A8-3ABDD9646818}"/>
              </a:ext>
            </a:extLst>
          </p:cNvPr>
          <p:cNvSpPr/>
          <p:nvPr/>
        </p:nvSpPr>
        <p:spPr>
          <a:xfrm>
            <a:off x="6723587" y="3131260"/>
            <a:ext cx="1514877" cy="448240"/>
          </a:xfrm>
          <a:prstGeom prst="rect">
            <a:avLst/>
          </a:prstGeom>
          <a:solidFill>
            <a:srgbClr val="FCE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Sink Task</a:t>
            </a:r>
          </a:p>
        </p:txBody>
      </p:sp>
      <p:grpSp>
        <p:nvGrpSpPr>
          <p:cNvPr id="21" name="Group 20">
            <a:extLst>
              <a:ext uri="{FF2B5EF4-FFF2-40B4-BE49-F238E27FC236}">
                <a16:creationId xmlns:a16="http://schemas.microsoft.com/office/drawing/2014/main" id="{996447F4-F085-B84B-A672-BFA0244C2CB1}"/>
              </a:ext>
            </a:extLst>
          </p:cNvPr>
          <p:cNvGrpSpPr/>
          <p:nvPr/>
        </p:nvGrpSpPr>
        <p:grpSpPr>
          <a:xfrm>
            <a:off x="711033" y="3348780"/>
            <a:ext cx="846871" cy="336336"/>
            <a:chOff x="1193647" y="1635094"/>
            <a:chExt cx="818524" cy="411476"/>
          </a:xfrm>
        </p:grpSpPr>
        <p:sp>
          <p:nvSpPr>
            <p:cNvPr id="15" name="Rounded Rectangle 14">
              <a:extLst>
                <a:ext uri="{FF2B5EF4-FFF2-40B4-BE49-F238E27FC236}">
                  <a16:creationId xmlns:a16="http://schemas.microsoft.com/office/drawing/2014/main" id="{388A04DA-D505-754D-B957-C6D1259AB078}"/>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16" name="Rounded Rectangle 15">
              <a:extLst>
                <a:ext uri="{FF2B5EF4-FFF2-40B4-BE49-F238E27FC236}">
                  <a16:creationId xmlns:a16="http://schemas.microsoft.com/office/drawing/2014/main" id="{C27E2695-E8C5-6544-BD5D-0AECF20AA610}"/>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17" name="Rounded Rectangle 16">
              <a:extLst>
                <a:ext uri="{FF2B5EF4-FFF2-40B4-BE49-F238E27FC236}">
                  <a16:creationId xmlns:a16="http://schemas.microsoft.com/office/drawing/2014/main" id="{DCC497C1-1757-2846-94BB-502FCF7120B9}"/>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18" name="Rounded Rectangle 17">
              <a:extLst>
                <a:ext uri="{FF2B5EF4-FFF2-40B4-BE49-F238E27FC236}">
                  <a16:creationId xmlns:a16="http://schemas.microsoft.com/office/drawing/2014/main" id="{F9F3FC9C-1218-4044-A1DF-60D053AF4AF7}"/>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19" name="Rounded Rectangle 18">
              <a:extLst>
                <a:ext uri="{FF2B5EF4-FFF2-40B4-BE49-F238E27FC236}">
                  <a16:creationId xmlns:a16="http://schemas.microsoft.com/office/drawing/2014/main" id="{3C1FAE84-A611-E647-BBBD-FFAB0D117596}"/>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0" name="Rounded Rectangle 19">
              <a:extLst>
                <a:ext uri="{FF2B5EF4-FFF2-40B4-BE49-F238E27FC236}">
                  <a16:creationId xmlns:a16="http://schemas.microsoft.com/office/drawing/2014/main" id="{CD3B9B10-E1AD-B648-9BDE-AE1833E8330A}"/>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grpSp>
        <p:nvGrpSpPr>
          <p:cNvPr id="22" name="Group 21">
            <a:extLst>
              <a:ext uri="{FF2B5EF4-FFF2-40B4-BE49-F238E27FC236}">
                <a16:creationId xmlns:a16="http://schemas.microsoft.com/office/drawing/2014/main" id="{53C202C8-DBE7-A44F-9655-3D9A2804BA7F}"/>
              </a:ext>
            </a:extLst>
          </p:cNvPr>
          <p:cNvGrpSpPr/>
          <p:nvPr/>
        </p:nvGrpSpPr>
        <p:grpSpPr>
          <a:xfrm>
            <a:off x="8769938" y="3031553"/>
            <a:ext cx="846871" cy="336336"/>
            <a:chOff x="1193647" y="1635094"/>
            <a:chExt cx="818524" cy="411476"/>
          </a:xfrm>
        </p:grpSpPr>
        <p:sp>
          <p:nvSpPr>
            <p:cNvPr id="23" name="Rounded Rectangle 22">
              <a:extLst>
                <a:ext uri="{FF2B5EF4-FFF2-40B4-BE49-F238E27FC236}">
                  <a16:creationId xmlns:a16="http://schemas.microsoft.com/office/drawing/2014/main" id="{72FC99FE-E770-FB43-B8ED-383FE46A9667}"/>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24" name="Rounded Rectangle 23">
              <a:extLst>
                <a:ext uri="{FF2B5EF4-FFF2-40B4-BE49-F238E27FC236}">
                  <a16:creationId xmlns:a16="http://schemas.microsoft.com/office/drawing/2014/main" id="{CF30E3F5-9AF7-4B42-89F2-486E09856A78}"/>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25" name="Rounded Rectangle 24">
              <a:extLst>
                <a:ext uri="{FF2B5EF4-FFF2-40B4-BE49-F238E27FC236}">
                  <a16:creationId xmlns:a16="http://schemas.microsoft.com/office/drawing/2014/main" id="{40C4E845-9A6D-B04D-A025-44DF89EBDFA2}"/>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26" name="Rounded Rectangle 25">
              <a:extLst>
                <a:ext uri="{FF2B5EF4-FFF2-40B4-BE49-F238E27FC236}">
                  <a16:creationId xmlns:a16="http://schemas.microsoft.com/office/drawing/2014/main" id="{E1949C49-DDFA-8340-BB66-1161B1F449B9}"/>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27" name="Rounded Rectangle 26">
              <a:extLst>
                <a:ext uri="{FF2B5EF4-FFF2-40B4-BE49-F238E27FC236}">
                  <a16:creationId xmlns:a16="http://schemas.microsoft.com/office/drawing/2014/main" id="{2131A3E7-B249-5D41-BC65-439E69ACF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28" name="Rounded Rectangle 27">
              <a:extLst>
                <a:ext uri="{FF2B5EF4-FFF2-40B4-BE49-F238E27FC236}">
                  <a16:creationId xmlns:a16="http://schemas.microsoft.com/office/drawing/2014/main" id="{C5FB4FEB-302F-BA42-B508-0D9E10934DD9}"/>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29" name="Rectangle 28">
            <a:extLst>
              <a:ext uri="{FF2B5EF4-FFF2-40B4-BE49-F238E27FC236}">
                <a16:creationId xmlns:a16="http://schemas.microsoft.com/office/drawing/2014/main" id="{48ED3B72-E075-9441-B7D7-8DCEE07F5070}"/>
              </a:ext>
            </a:extLst>
          </p:cNvPr>
          <p:cNvSpPr/>
          <p:nvPr/>
        </p:nvSpPr>
        <p:spPr>
          <a:xfrm>
            <a:off x="6723587" y="3786212"/>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Connector</a:t>
            </a:r>
          </a:p>
        </p:txBody>
      </p:sp>
      <p:sp>
        <p:nvSpPr>
          <p:cNvPr id="30" name="Rectangle 29">
            <a:extLst>
              <a:ext uri="{FF2B5EF4-FFF2-40B4-BE49-F238E27FC236}">
                <a16:creationId xmlns:a16="http://schemas.microsoft.com/office/drawing/2014/main" id="{EF7E740B-78DD-9E45-A203-9B62504F4B3B}"/>
              </a:ext>
            </a:extLst>
          </p:cNvPr>
          <p:cNvSpPr/>
          <p:nvPr/>
        </p:nvSpPr>
        <p:spPr>
          <a:xfrm>
            <a:off x="4678462" y="384585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Connector</a:t>
            </a:r>
          </a:p>
        </p:txBody>
      </p:sp>
      <p:sp>
        <p:nvSpPr>
          <p:cNvPr id="31" name="Rectangle 30">
            <a:extLst>
              <a:ext uri="{FF2B5EF4-FFF2-40B4-BE49-F238E27FC236}">
                <a16:creationId xmlns:a16="http://schemas.microsoft.com/office/drawing/2014/main" id="{0BF11268-7A81-7E42-B6CA-379BE324AA89}"/>
              </a:ext>
            </a:extLst>
          </p:cNvPr>
          <p:cNvSpPr/>
          <p:nvPr/>
        </p:nvSpPr>
        <p:spPr>
          <a:xfrm>
            <a:off x="4678462"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Connector</a:t>
            </a:r>
          </a:p>
        </p:txBody>
      </p:sp>
      <p:sp>
        <p:nvSpPr>
          <p:cNvPr id="32" name="Rectangle 31">
            <a:extLst>
              <a:ext uri="{FF2B5EF4-FFF2-40B4-BE49-F238E27FC236}">
                <a16:creationId xmlns:a16="http://schemas.microsoft.com/office/drawing/2014/main" id="{7A80DE1A-3449-744B-97AF-4C4AEA35C28B}"/>
              </a:ext>
            </a:extLst>
          </p:cNvPr>
          <p:cNvSpPr/>
          <p:nvPr/>
        </p:nvSpPr>
        <p:spPr>
          <a:xfrm>
            <a:off x="4678462" y="4335501"/>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Heartbeat Task</a:t>
            </a:r>
          </a:p>
        </p:txBody>
      </p:sp>
      <p:sp>
        <p:nvSpPr>
          <p:cNvPr id="33" name="Rectangle 32">
            <a:extLst>
              <a:ext uri="{FF2B5EF4-FFF2-40B4-BE49-F238E27FC236}">
                <a16:creationId xmlns:a16="http://schemas.microsoft.com/office/drawing/2014/main" id="{C0EEE41A-5A7B-C64C-AF35-9783EE145C56}"/>
              </a:ext>
            </a:extLst>
          </p:cNvPr>
          <p:cNvSpPr/>
          <p:nvPr/>
        </p:nvSpPr>
        <p:spPr>
          <a:xfrm>
            <a:off x="6723587" y="4294096"/>
            <a:ext cx="1514877" cy="448240"/>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Config Task</a:t>
            </a:r>
          </a:p>
        </p:txBody>
      </p:sp>
      <p:sp>
        <p:nvSpPr>
          <p:cNvPr id="34" name="Rectangle 33">
            <a:extLst>
              <a:ext uri="{FF2B5EF4-FFF2-40B4-BE49-F238E27FC236}">
                <a16:creationId xmlns:a16="http://schemas.microsoft.com/office/drawing/2014/main" id="{F4C75ED2-7236-CC4A-99CF-85BF4A244901}"/>
              </a:ext>
            </a:extLst>
          </p:cNvPr>
          <p:cNvSpPr/>
          <p:nvPr/>
        </p:nvSpPr>
        <p:spPr>
          <a:xfrm>
            <a:off x="6723587" y="4833367"/>
            <a:ext cx="1514877" cy="730181"/>
          </a:xfrm>
          <a:prstGeom prst="rect">
            <a:avLst/>
          </a:prstGeom>
          <a:solidFill>
            <a:srgbClr val="E1A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eaLnBrk="0" fontAlgn="base" hangingPunct="0">
              <a:spcBef>
                <a:spcPct val="0"/>
              </a:spcBef>
              <a:spcAft>
                <a:spcPct val="0"/>
              </a:spcAft>
            </a:pPr>
            <a:r>
              <a:rPr lang="en-US" sz="1200" b="1">
                <a:solidFill>
                  <a:srgbClr val="325C80">
                    <a:lumMod val="50000"/>
                  </a:srgbClr>
                </a:solidFill>
                <a:latin typeface="Arial"/>
              </a:rPr>
              <a:t>Mirror Checkpoint Task</a:t>
            </a:r>
          </a:p>
        </p:txBody>
      </p:sp>
      <p:sp>
        <p:nvSpPr>
          <p:cNvPr id="35" name="Rectangle 34">
            <a:extLst>
              <a:ext uri="{FF2B5EF4-FFF2-40B4-BE49-F238E27FC236}">
                <a16:creationId xmlns:a16="http://schemas.microsoft.com/office/drawing/2014/main" id="{83936051-40F4-F742-8E04-3A2CD4804EB8}"/>
              </a:ext>
            </a:extLst>
          </p:cNvPr>
          <p:cNvSpPr/>
          <p:nvPr/>
        </p:nvSpPr>
        <p:spPr>
          <a:xfrm>
            <a:off x="8655763" y="3889903"/>
            <a:ext cx="2694969" cy="276999"/>
          </a:xfrm>
          <a:prstGeom prst="rect">
            <a:avLst/>
          </a:prstGeom>
        </p:spPr>
        <p:txBody>
          <a:bodyPr wrap="none">
            <a:spAutoFit/>
          </a:bodyPr>
          <a:lstStyle/>
          <a:p>
            <a:r>
              <a:rPr lang="en-US" sz="1200">
                <a:latin typeface="Menlo" panose="020B0609030804020204" pitchFamily="49" charset="0"/>
              </a:rPr>
              <a:t>mm2-configs.source.internal</a:t>
            </a:r>
          </a:p>
        </p:txBody>
      </p:sp>
      <p:sp>
        <p:nvSpPr>
          <p:cNvPr id="36" name="Rectangle 35">
            <a:extLst>
              <a:ext uri="{FF2B5EF4-FFF2-40B4-BE49-F238E27FC236}">
                <a16:creationId xmlns:a16="http://schemas.microsoft.com/office/drawing/2014/main" id="{3339BCE8-B5E1-F642-AA00-07E13791FF8F}"/>
              </a:ext>
            </a:extLst>
          </p:cNvPr>
          <p:cNvSpPr/>
          <p:nvPr/>
        </p:nvSpPr>
        <p:spPr>
          <a:xfrm>
            <a:off x="8745035" y="2785161"/>
            <a:ext cx="1393330" cy="276999"/>
          </a:xfrm>
          <a:prstGeom prst="rect">
            <a:avLst/>
          </a:prstGeom>
        </p:spPr>
        <p:txBody>
          <a:bodyPr wrap="none">
            <a:spAutoFit/>
          </a:bodyPr>
          <a:lstStyle/>
          <a:p>
            <a:r>
              <a:rPr lang="en-US" sz="1200">
                <a:latin typeface="Menlo" panose="020B0609030804020204" pitchFamily="49" charset="0"/>
              </a:rPr>
              <a:t>source.orders</a:t>
            </a:r>
          </a:p>
        </p:txBody>
      </p:sp>
      <p:grpSp>
        <p:nvGrpSpPr>
          <p:cNvPr id="37" name="Group 36">
            <a:extLst>
              <a:ext uri="{FF2B5EF4-FFF2-40B4-BE49-F238E27FC236}">
                <a16:creationId xmlns:a16="http://schemas.microsoft.com/office/drawing/2014/main" id="{A1F8147A-F68C-3C41-BD48-1EC83D5512F6}"/>
              </a:ext>
            </a:extLst>
          </p:cNvPr>
          <p:cNvGrpSpPr/>
          <p:nvPr/>
        </p:nvGrpSpPr>
        <p:grpSpPr>
          <a:xfrm>
            <a:off x="8759917" y="3574991"/>
            <a:ext cx="846871" cy="336336"/>
            <a:chOff x="1193647" y="1635094"/>
            <a:chExt cx="818524" cy="411476"/>
          </a:xfrm>
        </p:grpSpPr>
        <p:sp>
          <p:nvSpPr>
            <p:cNvPr id="38" name="Rounded Rectangle 37">
              <a:extLst>
                <a:ext uri="{FF2B5EF4-FFF2-40B4-BE49-F238E27FC236}">
                  <a16:creationId xmlns:a16="http://schemas.microsoft.com/office/drawing/2014/main" id="{BF78A7A5-6A49-DD4F-805B-5B7D55B80C7B}"/>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39" name="Rounded Rectangle 38">
              <a:extLst>
                <a:ext uri="{FF2B5EF4-FFF2-40B4-BE49-F238E27FC236}">
                  <a16:creationId xmlns:a16="http://schemas.microsoft.com/office/drawing/2014/main" id="{2BAB78DF-8628-B94B-AF2D-1831DE09EE9D}"/>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40" name="Rounded Rectangle 39">
              <a:extLst>
                <a:ext uri="{FF2B5EF4-FFF2-40B4-BE49-F238E27FC236}">
                  <a16:creationId xmlns:a16="http://schemas.microsoft.com/office/drawing/2014/main" id="{1EF86778-6FDD-6744-9E57-89691643CF5A}"/>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41" name="Rounded Rectangle 40">
              <a:extLst>
                <a:ext uri="{FF2B5EF4-FFF2-40B4-BE49-F238E27FC236}">
                  <a16:creationId xmlns:a16="http://schemas.microsoft.com/office/drawing/2014/main" id="{24157156-A00D-604E-95C4-D504B5767C9A}"/>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42" name="Rounded Rectangle 41">
              <a:extLst>
                <a:ext uri="{FF2B5EF4-FFF2-40B4-BE49-F238E27FC236}">
                  <a16:creationId xmlns:a16="http://schemas.microsoft.com/office/drawing/2014/main" id="{BBA383C7-1892-EE40-A881-4F36D76D49C0}"/>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43" name="Rounded Rectangle 42">
              <a:extLst>
                <a:ext uri="{FF2B5EF4-FFF2-40B4-BE49-F238E27FC236}">
                  <a16:creationId xmlns:a16="http://schemas.microsoft.com/office/drawing/2014/main" id="{5AA161CB-33AD-B849-A33C-D96D496AFFE1}"/>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44" name="Rectangle 43">
            <a:extLst>
              <a:ext uri="{FF2B5EF4-FFF2-40B4-BE49-F238E27FC236}">
                <a16:creationId xmlns:a16="http://schemas.microsoft.com/office/drawing/2014/main" id="{BEAFA21C-2FF7-0A49-B9E0-99A2696FABBC}"/>
              </a:ext>
            </a:extLst>
          </p:cNvPr>
          <p:cNvSpPr/>
          <p:nvPr/>
        </p:nvSpPr>
        <p:spPr>
          <a:xfrm>
            <a:off x="1504863" y="3348781"/>
            <a:ext cx="742511" cy="276999"/>
          </a:xfrm>
          <a:prstGeom prst="rect">
            <a:avLst/>
          </a:prstGeom>
        </p:spPr>
        <p:txBody>
          <a:bodyPr wrap="none">
            <a:spAutoFit/>
          </a:bodyPr>
          <a:lstStyle/>
          <a:p>
            <a:r>
              <a:rPr lang="en-US" sz="1200">
                <a:latin typeface="Menlo" panose="020B0609030804020204" pitchFamily="49" charset="0"/>
              </a:rPr>
              <a:t>orders</a:t>
            </a:r>
          </a:p>
        </p:txBody>
      </p:sp>
      <p:grpSp>
        <p:nvGrpSpPr>
          <p:cNvPr id="59" name="Group 58">
            <a:extLst>
              <a:ext uri="{FF2B5EF4-FFF2-40B4-BE49-F238E27FC236}">
                <a16:creationId xmlns:a16="http://schemas.microsoft.com/office/drawing/2014/main" id="{B8F2CAD6-D910-4D49-AF91-1A59C5674340}"/>
              </a:ext>
            </a:extLst>
          </p:cNvPr>
          <p:cNvGrpSpPr/>
          <p:nvPr/>
        </p:nvGrpSpPr>
        <p:grpSpPr>
          <a:xfrm>
            <a:off x="8731154" y="4257300"/>
            <a:ext cx="846871" cy="336336"/>
            <a:chOff x="1193647" y="1635094"/>
            <a:chExt cx="818524" cy="411476"/>
          </a:xfrm>
        </p:grpSpPr>
        <p:sp>
          <p:nvSpPr>
            <p:cNvPr id="60" name="Rounded Rectangle 59">
              <a:extLst>
                <a:ext uri="{FF2B5EF4-FFF2-40B4-BE49-F238E27FC236}">
                  <a16:creationId xmlns:a16="http://schemas.microsoft.com/office/drawing/2014/main" id="{8949396F-5BBA-A846-B610-1BAE3CC9D4B5}"/>
                </a:ext>
              </a:extLst>
            </p:cNvPr>
            <p:cNvSpPr/>
            <p:nvPr/>
          </p:nvSpPr>
          <p:spPr bwMode="auto">
            <a:xfrm>
              <a:off x="1193647"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0</a:t>
              </a:r>
              <a:endParaRPr lang="en-US" sz="500">
                <a:solidFill>
                  <a:srgbClr val="FFFFFF"/>
                </a:solidFill>
                <a:latin typeface="Arial"/>
              </a:endParaRPr>
            </a:p>
          </p:txBody>
        </p:sp>
        <p:sp>
          <p:nvSpPr>
            <p:cNvPr id="61" name="Rounded Rectangle 60">
              <a:extLst>
                <a:ext uri="{FF2B5EF4-FFF2-40B4-BE49-F238E27FC236}">
                  <a16:creationId xmlns:a16="http://schemas.microsoft.com/office/drawing/2014/main" id="{421DF952-8F0D-BD44-84E3-6F3B770CEC0B}"/>
                </a:ext>
              </a:extLst>
            </p:cNvPr>
            <p:cNvSpPr/>
            <p:nvPr/>
          </p:nvSpPr>
          <p:spPr bwMode="auto">
            <a:xfrm>
              <a:off x="1330805"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1</a:t>
              </a:r>
              <a:endParaRPr lang="en-US" sz="500">
                <a:solidFill>
                  <a:srgbClr val="FFFFFF"/>
                </a:solidFill>
                <a:latin typeface="Arial"/>
              </a:endParaRPr>
            </a:p>
          </p:txBody>
        </p:sp>
        <p:sp>
          <p:nvSpPr>
            <p:cNvPr id="62" name="Rounded Rectangle 61">
              <a:extLst>
                <a:ext uri="{FF2B5EF4-FFF2-40B4-BE49-F238E27FC236}">
                  <a16:creationId xmlns:a16="http://schemas.microsoft.com/office/drawing/2014/main" id="{778417B0-7DA8-9649-B301-7B6893A2E860}"/>
                </a:ext>
              </a:extLst>
            </p:cNvPr>
            <p:cNvSpPr/>
            <p:nvPr/>
          </p:nvSpPr>
          <p:spPr bwMode="auto">
            <a:xfrm>
              <a:off x="1468934"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2</a:t>
              </a:r>
              <a:endParaRPr lang="en-US" sz="500">
                <a:solidFill>
                  <a:srgbClr val="FFFFFF"/>
                </a:solidFill>
                <a:latin typeface="Arial"/>
              </a:endParaRPr>
            </a:p>
          </p:txBody>
        </p:sp>
        <p:sp>
          <p:nvSpPr>
            <p:cNvPr id="63" name="Rounded Rectangle 62">
              <a:extLst>
                <a:ext uri="{FF2B5EF4-FFF2-40B4-BE49-F238E27FC236}">
                  <a16:creationId xmlns:a16="http://schemas.microsoft.com/office/drawing/2014/main" id="{5BDCA275-672B-8244-8982-6BD99C5737BB}"/>
                </a:ext>
              </a:extLst>
            </p:cNvPr>
            <p:cNvSpPr/>
            <p:nvPr/>
          </p:nvSpPr>
          <p:spPr bwMode="auto">
            <a:xfrm>
              <a:off x="160609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3</a:t>
              </a:r>
              <a:endParaRPr lang="en-US" sz="500">
                <a:solidFill>
                  <a:srgbClr val="FFFFFF"/>
                </a:solidFill>
                <a:latin typeface="Arial"/>
              </a:endParaRPr>
            </a:p>
          </p:txBody>
        </p:sp>
        <p:sp>
          <p:nvSpPr>
            <p:cNvPr id="64" name="Rounded Rectangle 63">
              <a:extLst>
                <a:ext uri="{FF2B5EF4-FFF2-40B4-BE49-F238E27FC236}">
                  <a16:creationId xmlns:a16="http://schemas.microsoft.com/office/drawing/2014/main" id="{8720E6D3-F722-174D-8BB1-FF6417D218EB}"/>
                </a:ext>
              </a:extLst>
            </p:cNvPr>
            <p:cNvSpPr/>
            <p:nvPr/>
          </p:nvSpPr>
          <p:spPr bwMode="auto">
            <a:xfrm>
              <a:off x="1744220"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4</a:t>
              </a:r>
              <a:endParaRPr lang="en-US" sz="500">
                <a:solidFill>
                  <a:srgbClr val="FFFFFF"/>
                </a:solidFill>
                <a:latin typeface="Arial"/>
              </a:endParaRPr>
            </a:p>
          </p:txBody>
        </p:sp>
        <p:sp>
          <p:nvSpPr>
            <p:cNvPr id="65" name="Rounded Rectangle 64">
              <a:extLst>
                <a:ext uri="{FF2B5EF4-FFF2-40B4-BE49-F238E27FC236}">
                  <a16:creationId xmlns:a16="http://schemas.microsoft.com/office/drawing/2014/main" id="{00D34E44-C01C-C247-A4E9-4D06FB88B8C4}"/>
                </a:ext>
              </a:extLst>
            </p:cNvPr>
            <p:cNvSpPr/>
            <p:nvPr/>
          </p:nvSpPr>
          <p:spPr bwMode="auto">
            <a:xfrm>
              <a:off x="1874043" y="1635094"/>
              <a:ext cx="138128" cy="411476"/>
            </a:xfrm>
            <a:prstGeom prst="roundRect">
              <a:avLst/>
            </a:prstGeom>
            <a:solidFill>
              <a:schemeClr val="bg1">
                <a:lumMod val="50000"/>
              </a:schemeClr>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914356">
                <a:lnSpc>
                  <a:spcPct val="90000"/>
                </a:lnSpc>
              </a:pPr>
              <a:r>
                <a:rPr lang="en-US" sz="900">
                  <a:solidFill>
                    <a:srgbClr val="FFFFFF"/>
                  </a:solidFill>
                  <a:latin typeface="Arial"/>
                </a:rPr>
                <a:t>5</a:t>
              </a:r>
              <a:endParaRPr lang="en-US" sz="500">
                <a:solidFill>
                  <a:srgbClr val="FFFFFF"/>
                </a:solidFill>
                <a:latin typeface="Arial"/>
              </a:endParaRPr>
            </a:p>
          </p:txBody>
        </p:sp>
      </p:grpSp>
      <p:sp>
        <p:nvSpPr>
          <p:cNvPr id="74" name="Rectangle 73">
            <a:extLst>
              <a:ext uri="{FF2B5EF4-FFF2-40B4-BE49-F238E27FC236}">
                <a16:creationId xmlns:a16="http://schemas.microsoft.com/office/drawing/2014/main" id="{F9FF604C-9E2B-A942-8A79-99EBB28D8219}"/>
              </a:ext>
            </a:extLst>
          </p:cNvPr>
          <p:cNvSpPr/>
          <p:nvPr/>
        </p:nvSpPr>
        <p:spPr>
          <a:xfrm>
            <a:off x="8655763" y="4578165"/>
            <a:ext cx="6096000" cy="1200329"/>
          </a:xfrm>
          <a:prstGeom prst="rect">
            <a:avLst/>
          </a:prstGeom>
        </p:spPr>
        <p:txBody>
          <a:bodyPr>
            <a:spAutoFit/>
          </a:bodyPr>
          <a:lstStyle/>
          <a:p>
            <a:r>
              <a:rPr lang="en-US" sz="1200" dirty="0">
                <a:solidFill>
                  <a:srgbClr val="000000"/>
                </a:solidFill>
                <a:latin typeface="Menlo" panose="020B0609030804020204" pitchFamily="49" charset="0"/>
              </a:rPr>
              <a:t>__consumer_offsets</a:t>
            </a:r>
          </a:p>
          <a:p>
            <a:r>
              <a:rPr lang="en-US" sz="1200" dirty="0">
                <a:solidFill>
                  <a:srgbClr val="000000"/>
                </a:solidFill>
                <a:latin typeface="Menlo" panose="020B0609030804020204" pitchFamily="49" charset="0"/>
              </a:rPr>
              <a:t>heartbeats</a:t>
            </a:r>
          </a:p>
          <a:p>
            <a:r>
              <a:rPr lang="en-US" sz="1200" dirty="0">
                <a:solidFill>
                  <a:srgbClr val="000000"/>
                </a:solidFill>
                <a:latin typeface="Menlo" panose="020B0609030804020204" pitchFamily="49" charset="0"/>
              </a:rPr>
              <a:t>mm2-offsets.source.internal</a:t>
            </a:r>
          </a:p>
          <a:p>
            <a:r>
              <a:rPr lang="en-US" sz="1200" dirty="0">
                <a:solidFill>
                  <a:srgbClr val="000000"/>
                </a:solidFill>
                <a:latin typeface="Menlo" panose="020B0609030804020204" pitchFamily="49" charset="0"/>
              </a:rPr>
              <a:t>mm2-status.source.internal</a:t>
            </a:r>
          </a:p>
          <a:p>
            <a:r>
              <a:rPr lang="en-US" sz="1200" dirty="0">
                <a:solidFill>
                  <a:srgbClr val="000000"/>
                </a:solidFill>
                <a:latin typeface="Menlo" panose="020B0609030804020204" pitchFamily="49" charset="0"/>
              </a:rPr>
              <a:t>source.checkpoints.internal</a:t>
            </a:r>
          </a:p>
          <a:p>
            <a:r>
              <a:rPr lang="en-US" sz="1200" dirty="0">
                <a:solidFill>
                  <a:srgbClr val="000000"/>
                </a:solidFill>
                <a:latin typeface="Menlo" panose="020B0609030804020204" pitchFamily="49" charset="0"/>
              </a:rPr>
              <a:t>source.heartbeats</a:t>
            </a:r>
          </a:p>
        </p:txBody>
      </p:sp>
      <p:cxnSp>
        <p:nvCxnSpPr>
          <p:cNvPr id="76" name="Elbow Connector 75">
            <a:extLst>
              <a:ext uri="{FF2B5EF4-FFF2-40B4-BE49-F238E27FC236}">
                <a16:creationId xmlns:a16="http://schemas.microsoft.com/office/drawing/2014/main" id="{874F2150-7F88-0445-9F07-3FDA273043A6}"/>
              </a:ext>
            </a:extLst>
          </p:cNvPr>
          <p:cNvCxnSpPr>
            <a:stCxn id="18" idx="0"/>
            <a:endCxn id="5" idx="1"/>
          </p:cNvCxnSpPr>
          <p:nvPr/>
        </p:nvCxnSpPr>
        <p:spPr>
          <a:xfrm rot="5400000" flipH="1" flipV="1">
            <a:off x="2526272" y="1284683"/>
            <a:ext cx="747043" cy="3381152"/>
          </a:xfrm>
          <a:prstGeom prst="bentConnector2">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3B4506A3-3F77-214F-8768-4B3D7FD95657}"/>
              </a:ext>
            </a:extLst>
          </p:cNvPr>
          <p:cNvCxnSpPr>
            <a:cxnSpLocks/>
            <a:stCxn id="12" idx="0"/>
            <a:endCxn id="36" idx="0"/>
          </p:cNvCxnSpPr>
          <p:nvPr/>
        </p:nvCxnSpPr>
        <p:spPr>
          <a:xfrm rot="16200000" flipH="1">
            <a:off x="8386552" y="1730013"/>
            <a:ext cx="149622" cy="1960674"/>
          </a:xfrm>
          <a:prstGeom prst="bentConnector3">
            <a:avLst>
              <a:gd name="adj1" fmla="val -152785"/>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0080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a:xfrm>
            <a:off x="390788" y="60119"/>
            <a:ext cx="10886813" cy="489245"/>
          </a:xfrm>
        </p:spPr>
        <p:txBody>
          <a:bodyPr/>
          <a:lstStyle/>
          <a:p>
            <a:r>
              <a:rPr lang="en-US"/>
              <a:t>Mirror Maker 2</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184680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1835947"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8" y="4637805"/>
            <a:ext cx="184118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a:solidFill>
                  <a:srgbClr val="FFFFFF"/>
                </a:solidFill>
                <a:latin typeface="Arial"/>
              </a:rPr>
              <a:t> Partition 1</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2</a:t>
            </a:r>
            <a:endParaRPr lang="en-US" sz="120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a:solidFill>
                  <a:srgbClr val="325C80">
                    <a:lumMod val="50000"/>
                  </a:srgbClr>
                </a:solidFill>
                <a:latin typeface="Arial"/>
              </a:rPr>
              <a:t>Broker </a:t>
            </a:r>
            <a:r>
              <a:rPr lang="en-US" sz="1200">
                <a:solidFill>
                  <a:srgbClr val="325C80">
                    <a:lumMod val="50000"/>
                  </a:srgbClr>
                </a:solidFill>
              </a:rPr>
              <a:t>3</a:t>
            </a:r>
            <a:endParaRPr lang="en-US" sz="120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65" name="Elbow Connector 64">
            <a:extLst>
              <a:ext uri="{FF2B5EF4-FFF2-40B4-BE49-F238E27FC236}">
                <a16:creationId xmlns:a16="http://schemas.microsoft.com/office/drawing/2014/main" id="{8ECD785E-3B45-CA4F-9D77-1490897990D6}"/>
              </a:ext>
            </a:extLst>
          </p:cNvPr>
          <p:cNvCxnSpPr>
            <a:cxnSpLocks/>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2" y="2088411"/>
            <a:ext cx="1620958" cy="3582441"/>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Dc1-telemetries</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a:solidFill>
                  <a:srgbClr val="325C80">
                    <a:lumMod val="50000"/>
                  </a:srgbClr>
                </a:solidFill>
                <a:latin typeface="Arial"/>
              </a:rPr>
              <a:t>Dc2-orders-topic</a:t>
            </a:r>
          </a:p>
        </p:txBody>
      </p:sp>
    </p:spTree>
    <p:extLst>
      <p:ext uri="{BB962C8B-B14F-4D97-AF65-F5344CB8AC3E}">
        <p14:creationId xmlns:p14="http://schemas.microsoft.com/office/powerpoint/2010/main" val="35224322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45</a:t>
            </a:fld>
            <a:endParaRPr lang="en-US">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r>
              <a:rPr lang="mr-IN" sz="1200">
                <a:solidFill>
                  <a:srgbClr val="7030A0"/>
                </a:solidFill>
              </a:rPr>
              <a:t>–</a:t>
            </a:r>
            <a:r>
              <a:rPr lang="en-US" sz="120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-masters</a:t>
            </a:r>
          </a:p>
          <a:p>
            <a:pPr algn="ctr"/>
            <a:r>
              <a:rPr lang="en-US" sz="120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icp</a:t>
            </a:r>
            <a:r>
              <a:rPr lang="en-US" sz="1200">
                <a:solidFill>
                  <a:srgbClr val="005BBF"/>
                </a:solidFill>
              </a:rPr>
              <a:t>-proxies</a:t>
            </a:r>
          </a:p>
          <a:p>
            <a:pPr algn="ctr"/>
            <a:r>
              <a:rPr lang="en-US" sz="120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p>
          <a:p>
            <a:pPr algn="ctr"/>
            <a:r>
              <a:rPr lang="en-US" sz="120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icp-worker2</a:t>
            </a:r>
          </a:p>
          <a:p>
            <a:pPr algn="ctr"/>
            <a:r>
              <a:rPr lang="en-US" sz="120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icp-worker3</a:t>
            </a:r>
          </a:p>
          <a:p>
            <a:pPr algn="ctr"/>
            <a:r>
              <a:rPr lang="en-US" sz="120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a:t>* The list of components is 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p>
          <a:p>
            <a:pPr algn="ctr"/>
            <a:r>
              <a:rPr lang="en-US" sz="120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Stream Processor</a:t>
            </a: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rgbClr val="005BBF"/>
                </a:solidFill>
              </a:rPr>
              <a:t>glusterfs</a:t>
            </a:r>
            <a:endParaRPr lang="en-US" sz="1200">
              <a:solidFill>
                <a:srgbClr val="005BBF"/>
              </a:solidFill>
            </a:endParaRPr>
          </a:p>
          <a:p>
            <a:pPr algn="ctr"/>
            <a:r>
              <a:rPr lang="en-US" sz="120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46</a:t>
            </a:fld>
            <a:endParaRPr lang="en-US">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solidFill>
                  <a:srgbClr val="7030A0"/>
                </a:solidFill>
              </a:rPr>
              <a:t>Kube</a:t>
            </a:r>
            <a:r>
              <a:rPr lang="en-US" sz="110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47</a:t>
            </a:fld>
            <a:endParaRPr lang="en-US">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Manage Container Inventory, APIs to access the inventory and consumer of </a:t>
            </a:r>
            <a:r>
              <a:rPr lang="en-US" err="1"/>
              <a:t>ContainerEvent</a:t>
            </a:r>
            <a:r>
              <a:rPr lang="en-US"/>
              <a:t>.</a:t>
            </a:r>
          </a:p>
          <a:p>
            <a:r>
              <a:rPr lang="en-US" err="1"/>
              <a:t>Kstreams</a:t>
            </a:r>
            <a:r>
              <a:rPr lang="en-US"/>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49</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a:xfrm>
            <a:off x="390788" y="60120"/>
            <a:ext cx="10886813" cy="601026"/>
          </a:xfrm>
        </p:spPr>
        <p:txBody>
          <a:bodyPr/>
          <a:lstStyle/>
          <a:p>
            <a:r>
              <a:rPr lang="en-US"/>
              <a:t>Legacy to Microservice </a:t>
            </a: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4154610"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439844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644008"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8878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5133407"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5382446" y="340774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62280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863166" y="340774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837418" y="311545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151841" y="392619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4079220" y="3092237"/>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9559454" y="1355124"/>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8934087" y="1749815"/>
            <a:ext cx="2618444" cy="45530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7637380" y="4816547"/>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50" idx="1"/>
            <a:endCxn id="12" idx="2"/>
          </p:cNvCxnSpPr>
          <p:nvPr/>
        </p:nvCxnSpPr>
        <p:spPr>
          <a:xfrm rot="10800000">
            <a:off x="5985948" y="4139258"/>
            <a:ext cx="1049847" cy="80936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8929221" y="3255610"/>
            <a:ext cx="2628546" cy="5009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a:t>
            </a:r>
          </a:p>
        </p:txBody>
      </p:sp>
      <p:sp>
        <p:nvSpPr>
          <p:cNvPr id="37" name="Rectangle 36">
            <a:extLst>
              <a:ext uri="{FF2B5EF4-FFF2-40B4-BE49-F238E27FC236}">
                <a16:creationId xmlns:a16="http://schemas.microsoft.com/office/drawing/2014/main" id="{9ED3D9B3-6696-D644-9A7C-BAD57303450D}"/>
              </a:ext>
            </a:extLst>
          </p:cNvPr>
          <p:cNvSpPr/>
          <p:nvPr/>
        </p:nvSpPr>
        <p:spPr>
          <a:xfrm>
            <a:off x="8934088" y="2716078"/>
            <a:ext cx="2618446" cy="5042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8934087" y="2203448"/>
            <a:ext cx="2628546"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p:txBody>
      </p:sp>
      <p:sp>
        <p:nvSpPr>
          <p:cNvPr id="42" name="Rectangle 41">
            <a:extLst>
              <a:ext uri="{FF2B5EF4-FFF2-40B4-BE49-F238E27FC236}">
                <a16:creationId xmlns:a16="http://schemas.microsoft.com/office/drawing/2014/main" id="{03CBD6DC-FDC8-344C-BFA8-F9DC3C9EACE2}"/>
              </a:ext>
            </a:extLst>
          </p:cNvPr>
          <p:cNvSpPr/>
          <p:nvPr/>
        </p:nvSpPr>
        <p:spPr>
          <a:xfrm>
            <a:off x="324986" y="2471362"/>
            <a:ext cx="2056707" cy="4683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43" name="Picture 40">
            <a:extLst>
              <a:ext uri="{FF2B5EF4-FFF2-40B4-BE49-F238E27FC236}">
                <a16:creationId xmlns:a16="http://schemas.microsoft.com/office/drawing/2014/main" id="{973F32EC-157C-5C4A-9CF4-4331700AA9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8388" y="2731509"/>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1E3A2853-6235-3E48-AFEB-6A12C1F0EED0}"/>
              </a:ext>
            </a:extLst>
          </p:cNvPr>
          <p:cNvSpPr/>
          <p:nvPr/>
        </p:nvSpPr>
        <p:spPr>
          <a:xfrm>
            <a:off x="324986" y="1969271"/>
            <a:ext cx="2056707" cy="46835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a:t>
            </a:r>
          </a:p>
        </p:txBody>
      </p:sp>
      <p:sp>
        <p:nvSpPr>
          <p:cNvPr id="39" name="Rounded Rectangle 38">
            <a:extLst>
              <a:ext uri="{FF2B5EF4-FFF2-40B4-BE49-F238E27FC236}">
                <a16:creationId xmlns:a16="http://schemas.microsoft.com/office/drawing/2014/main" id="{856C8E69-9FD8-7040-8467-A21B4C105581}"/>
              </a:ext>
            </a:extLst>
          </p:cNvPr>
          <p:cNvSpPr/>
          <p:nvPr/>
        </p:nvSpPr>
        <p:spPr>
          <a:xfrm>
            <a:off x="182269" y="1761061"/>
            <a:ext cx="2728082" cy="2669401"/>
          </a:xfrm>
          <a:prstGeom prst="roundRect">
            <a:avLst>
              <a:gd name="adj" fmla="val 8701"/>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C5FA797-A245-7B44-A8BD-23E7FF89C1CA}"/>
              </a:ext>
            </a:extLst>
          </p:cNvPr>
          <p:cNvPicPr>
            <a:picLocks noChangeAspect="1"/>
          </p:cNvPicPr>
          <p:nvPr/>
        </p:nvPicPr>
        <p:blipFill>
          <a:blip r:embed="rId5"/>
          <a:stretch>
            <a:fillRect/>
          </a:stretch>
        </p:blipFill>
        <p:spPr>
          <a:xfrm>
            <a:off x="2516119" y="4077345"/>
            <a:ext cx="300230" cy="274496"/>
          </a:xfrm>
          <a:prstGeom prst="rect">
            <a:avLst/>
          </a:prstGeom>
        </p:spPr>
      </p:pic>
      <p:cxnSp>
        <p:nvCxnSpPr>
          <p:cNvPr id="47" name="Elbow Connector 46">
            <a:extLst>
              <a:ext uri="{FF2B5EF4-FFF2-40B4-BE49-F238E27FC236}">
                <a16:creationId xmlns:a16="http://schemas.microsoft.com/office/drawing/2014/main" id="{0EAC09EC-2810-FF49-8669-85A9EEB76878}"/>
              </a:ext>
            </a:extLst>
          </p:cNvPr>
          <p:cNvCxnSpPr>
            <a:cxnSpLocks/>
            <a:stCxn id="11" idx="0"/>
            <a:endCxn id="44" idx="3"/>
          </p:cNvCxnSpPr>
          <p:nvPr/>
        </p:nvCxnSpPr>
        <p:spPr>
          <a:xfrm rot="16200000" flipV="1">
            <a:off x="3461491" y="1123650"/>
            <a:ext cx="1204298" cy="3363894"/>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3D32D4-ACD4-BA45-8603-F4C93F1E2CF8}"/>
              </a:ext>
            </a:extLst>
          </p:cNvPr>
          <p:cNvSpPr/>
          <p:nvPr/>
        </p:nvSpPr>
        <p:spPr>
          <a:xfrm>
            <a:off x="7035794" y="4525965"/>
            <a:ext cx="2124348" cy="8453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Change Data Capture – Agent Cluster</a:t>
            </a:r>
          </a:p>
        </p:txBody>
      </p:sp>
      <p:cxnSp>
        <p:nvCxnSpPr>
          <p:cNvPr id="52" name="Elbow Connector 51">
            <a:extLst>
              <a:ext uri="{FF2B5EF4-FFF2-40B4-BE49-F238E27FC236}">
                <a16:creationId xmlns:a16="http://schemas.microsoft.com/office/drawing/2014/main" id="{4D8F24FC-59CB-ED4D-9DC4-815A07005028}"/>
              </a:ext>
            </a:extLst>
          </p:cNvPr>
          <p:cNvCxnSpPr>
            <a:cxnSpLocks/>
            <a:stCxn id="38" idx="3"/>
            <a:endCxn id="50" idx="3"/>
          </p:cNvCxnSpPr>
          <p:nvPr/>
        </p:nvCxnSpPr>
        <p:spPr>
          <a:xfrm rot="5400000">
            <a:off x="9524213" y="4358154"/>
            <a:ext cx="226402" cy="954543"/>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484128E5-71EE-D34D-83B1-A7E8D3E7D511}"/>
              </a:ext>
            </a:extLst>
          </p:cNvPr>
          <p:cNvCxnSpPr>
            <a:cxnSpLocks/>
            <a:stCxn id="37" idx="2"/>
            <a:endCxn id="38" idx="1"/>
          </p:cNvCxnSpPr>
          <p:nvPr/>
        </p:nvCxnSpPr>
        <p:spPr>
          <a:xfrm rot="5400000">
            <a:off x="9724162" y="3610871"/>
            <a:ext cx="909673" cy="128626"/>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0" name="Picture 40">
            <a:extLst>
              <a:ext uri="{FF2B5EF4-FFF2-40B4-BE49-F238E27FC236}">
                <a16:creationId xmlns:a16="http://schemas.microsoft.com/office/drawing/2014/main" id="{D3516D4A-8408-D04F-9C52-16FE34A203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8380" y="4067550"/>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0">
            <a:extLst>
              <a:ext uri="{FF2B5EF4-FFF2-40B4-BE49-F238E27FC236}">
                <a16:creationId xmlns:a16="http://schemas.microsoft.com/office/drawing/2014/main" id="{BCCCE204-8584-414B-87AF-F930F8F765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1342" y="3531772"/>
            <a:ext cx="1235758" cy="45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Elbow Connector 48">
            <a:extLst>
              <a:ext uri="{FF2B5EF4-FFF2-40B4-BE49-F238E27FC236}">
                <a16:creationId xmlns:a16="http://schemas.microsoft.com/office/drawing/2014/main" id="{43405B4C-6E6E-7F4F-AC8E-FA215067ECB9}"/>
              </a:ext>
            </a:extLst>
          </p:cNvPr>
          <p:cNvCxnSpPr>
            <a:cxnSpLocks/>
            <a:stCxn id="44" idx="2"/>
            <a:endCxn id="48" idx="1"/>
          </p:cNvCxnSpPr>
          <p:nvPr/>
        </p:nvCxnSpPr>
        <p:spPr>
          <a:xfrm rot="5400000">
            <a:off x="316412" y="3210912"/>
            <a:ext cx="1810216" cy="263640"/>
          </a:xfrm>
          <a:prstGeom prst="bentConnector3">
            <a:avLst>
              <a:gd name="adj1" fmla="val 50000"/>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23592DD-597B-A04E-B4F0-5D907A9BB268}"/>
              </a:ext>
            </a:extLst>
          </p:cNvPr>
          <p:cNvPicPr>
            <a:picLocks noChangeAspect="1"/>
          </p:cNvPicPr>
          <p:nvPr/>
        </p:nvPicPr>
        <p:blipFill>
          <a:blip r:embed="rId6"/>
          <a:stretch>
            <a:fillRect/>
          </a:stretch>
        </p:blipFill>
        <p:spPr>
          <a:xfrm>
            <a:off x="1661133" y="4853834"/>
            <a:ext cx="657894" cy="596216"/>
          </a:xfrm>
          <a:prstGeom prst="rect">
            <a:avLst/>
          </a:prstGeom>
        </p:spPr>
      </p:pic>
      <p:sp>
        <p:nvSpPr>
          <p:cNvPr id="48" name="Can 47">
            <a:extLst>
              <a:ext uri="{FF2B5EF4-FFF2-40B4-BE49-F238E27FC236}">
                <a16:creationId xmlns:a16="http://schemas.microsoft.com/office/drawing/2014/main" id="{65120566-F447-C949-BCFF-D316287A48B7}"/>
              </a:ext>
            </a:extLst>
          </p:cNvPr>
          <p:cNvSpPr/>
          <p:nvPr/>
        </p:nvSpPr>
        <p:spPr>
          <a:xfrm>
            <a:off x="299177" y="4247840"/>
            <a:ext cx="1581045" cy="845322"/>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Reefers</a:t>
            </a:r>
          </a:p>
          <a:p>
            <a:pPr algn="ctr" defTabSz="914377" eaLnBrk="1" fontAlgn="auto" hangingPunct="1">
              <a:spcBef>
                <a:spcPts val="0"/>
              </a:spcBef>
              <a:spcAft>
                <a:spcPts val="0"/>
              </a:spcAft>
            </a:pPr>
            <a:r>
              <a:rPr lang="en-US" sz="1333">
                <a:solidFill>
                  <a:srgbClr val="7030A0"/>
                </a:solidFill>
                <a:latin typeface="Arial"/>
              </a:rPr>
              <a:t>Reefer Telemetries</a:t>
            </a:r>
          </a:p>
        </p:txBody>
      </p:sp>
      <p:pic>
        <p:nvPicPr>
          <p:cNvPr id="29" name="Picture 28">
            <a:extLst>
              <a:ext uri="{FF2B5EF4-FFF2-40B4-BE49-F238E27FC236}">
                <a16:creationId xmlns:a16="http://schemas.microsoft.com/office/drawing/2014/main" id="{E61440EA-5AFF-EA4F-97BA-35C4615715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2132" y="4519478"/>
            <a:ext cx="519388" cy="519388"/>
          </a:xfrm>
          <a:prstGeom prst="rect">
            <a:avLst/>
          </a:prstGeom>
        </p:spPr>
      </p:pic>
      <p:sp>
        <p:nvSpPr>
          <p:cNvPr id="38" name="Can 37">
            <a:extLst>
              <a:ext uri="{FF2B5EF4-FFF2-40B4-BE49-F238E27FC236}">
                <a16:creationId xmlns:a16="http://schemas.microsoft.com/office/drawing/2014/main" id="{5A931DD6-F3A1-0349-A638-B93ED668A2A4}"/>
              </a:ext>
            </a:extLst>
          </p:cNvPr>
          <p:cNvSpPr/>
          <p:nvPr/>
        </p:nvSpPr>
        <p:spPr>
          <a:xfrm>
            <a:off x="9478786" y="4130021"/>
            <a:ext cx="1271797" cy="592203"/>
          </a:xfrm>
          <a:prstGeom prst="can">
            <a:avLst/>
          </a:prstGeom>
          <a:solidFill>
            <a:schemeClr val="accent2">
              <a:lumMod val="60000"/>
              <a:lumOff val="4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pPr>
            <a:r>
              <a:rPr lang="en-US" sz="1333">
                <a:solidFill>
                  <a:srgbClr val="7030A0"/>
                </a:solidFill>
                <a:latin typeface="Arial"/>
              </a:rPr>
              <a:t>Container Inventory</a:t>
            </a:r>
          </a:p>
        </p:txBody>
      </p:sp>
      <p:cxnSp>
        <p:nvCxnSpPr>
          <p:cNvPr id="53" name="Elbow Connector 52">
            <a:extLst>
              <a:ext uri="{FF2B5EF4-FFF2-40B4-BE49-F238E27FC236}">
                <a16:creationId xmlns:a16="http://schemas.microsoft.com/office/drawing/2014/main" id="{2AA16F1B-2108-A748-B78A-6D68208A64D4}"/>
              </a:ext>
            </a:extLst>
          </p:cNvPr>
          <p:cNvCxnSpPr>
            <a:cxnSpLocks/>
            <a:stCxn id="42" idx="3"/>
            <a:endCxn id="9" idx="0"/>
          </p:cNvCxnSpPr>
          <p:nvPr/>
        </p:nvCxnSpPr>
        <p:spPr>
          <a:xfrm>
            <a:off x="2381693" y="2705538"/>
            <a:ext cx="2874495" cy="702208"/>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0991AF-3A21-6244-9103-53B98AC8760F}"/>
              </a:ext>
            </a:extLst>
          </p:cNvPr>
          <p:cNvSpPr/>
          <p:nvPr/>
        </p:nvSpPr>
        <p:spPr>
          <a:xfrm>
            <a:off x="6426870" y="1799716"/>
            <a:ext cx="1855661" cy="3464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Data Transformation</a:t>
            </a:r>
          </a:p>
        </p:txBody>
      </p:sp>
      <p:cxnSp>
        <p:nvCxnSpPr>
          <p:cNvPr id="56" name="Elbow Connector 55">
            <a:extLst>
              <a:ext uri="{FF2B5EF4-FFF2-40B4-BE49-F238E27FC236}">
                <a16:creationId xmlns:a16="http://schemas.microsoft.com/office/drawing/2014/main" id="{F5151149-C876-4743-AB84-5BBDD3E22648}"/>
              </a:ext>
            </a:extLst>
          </p:cNvPr>
          <p:cNvCxnSpPr>
            <a:cxnSpLocks/>
            <a:stCxn id="9" idx="0"/>
            <a:endCxn id="54" idx="1"/>
          </p:cNvCxnSpPr>
          <p:nvPr/>
        </p:nvCxnSpPr>
        <p:spPr>
          <a:xfrm rot="5400000" flipH="1" flipV="1">
            <a:off x="5124118" y="2104994"/>
            <a:ext cx="1434823" cy="1170682"/>
          </a:xfrm>
          <a:prstGeom prst="bentConnector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3CD0A7F-1850-D04E-B490-0F5F474D6AB0}"/>
              </a:ext>
            </a:extLst>
          </p:cNvPr>
          <p:cNvCxnSpPr>
            <a:cxnSpLocks/>
            <a:stCxn id="54" idx="3"/>
            <a:endCxn id="24" idx="0"/>
          </p:cNvCxnSpPr>
          <p:nvPr/>
        </p:nvCxnSpPr>
        <p:spPr>
          <a:xfrm flipV="1">
            <a:off x="8282531" y="1355124"/>
            <a:ext cx="1443262" cy="617799"/>
          </a:xfrm>
          <a:prstGeom prst="bentConnector4">
            <a:avLst>
              <a:gd name="adj1" fmla="val 24291"/>
              <a:gd name="adj2" fmla="val 137002"/>
            </a:avLst>
          </a:prstGeom>
          <a:ln w="4127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30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KStreams</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as </a:t>
            </a:r>
            <a:r>
              <a:rPr lang="en-US" sz="1333" err="1">
                <a:solidFill>
                  <a:prstClr val="white"/>
                </a:solidFill>
                <a:latin typeface="Arial"/>
              </a:rPr>
              <a:t>KStreams</a:t>
            </a:r>
            <a:endParaRPr lang="en-US" sz="1333">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err="1">
                <a:solidFill>
                  <a:schemeClr val="bg1"/>
                </a:solidFill>
              </a:rPr>
              <a:t>KStream</a:t>
            </a:r>
            <a:r>
              <a:rPr lang="en-US" sz="1400">
                <a:solidFill>
                  <a:schemeClr val="bg1"/>
                </a:solidFill>
              </a:rPr>
              <a:t> - </a:t>
            </a:r>
            <a:r>
              <a:rPr lang="en-US" sz="1400" err="1">
                <a:solidFill>
                  <a:schemeClr val="bg1"/>
                </a:solidFill>
              </a:rPr>
              <a:t>KTable</a:t>
            </a:r>
            <a:endParaRPr lang="en-US" sz="140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prstClr val="white"/>
                </a:solidFill>
                <a:latin typeface="Arial"/>
              </a:rPr>
              <a:t>OpenLiberty</a:t>
            </a:r>
            <a:endParaRPr lang="en-US" sz="1333">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err="1">
                <a:solidFill>
                  <a:schemeClr val="bg1"/>
                </a:solidFill>
              </a:rPr>
              <a:t>Kstreams</a:t>
            </a:r>
            <a:r>
              <a:rPr lang="en-US" sz="1467">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a:t>City-containers</a:t>
            </a:r>
          </a:p>
        </p:txBody>
      </p:sp>
    </p:spTree>
    <p:extLst>
      <p:ext uri="{BB962C8B-B14F-4D97-AF65-F5344CB8AC3E}">
        <p14:creationId xmlns:p14="http://schemas.microsoft.com/office/powerpoint/2010/main" val="674602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a:t>
            </a:r>
            <a:r>
              <a:rPr lang="en-US" err="1"/>
              <a:t>Springboot</a:t>
            </a:r>
            <a:r>
              <a:rPr lang="en-US"/>
              <a:t> - </a:t>
            </a:r>
            <a:r>
              <a:rPr lang="en-US" err="1"/>
              <a:t>Postgresql</a:t>
            </a:r>
            <a:endParaRPr lang="en-US"/>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kafka template.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52</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00B050"/>
                </a:solidFill>
                <a:latin typeface="Arial"/>
              </a:rPr>
              <a:t>Container microservice </a:t>
            </a:r>
            <a:r>
              <a:rPr lang="en-US" sz="1333" err="1">
                <a:solidFill>
                  <a:srgbClr val="00B050"/>
                </a:solidFill>
                <a:latin typeface="Arial"/>
              </a:rPr>
              <a:t>Springboot</a:t>
            </a:r>
            <a:endParaRPr lang="en-US" sz="1333">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a:t>Container Microservice – </a:t>
            </a:r>
            <a:r>
              <a:rPr lang="en-US" sz="2667" err="1"/>
              <a:t>Springboot</a:t>
            </a:r>
            <a:r>
              <a:rPr lang="en-US" sz="2667"/>
              <a:t> - </a:t>
            </a:r>
            <a:r>
              <a:rPr lang="en-US" sz="2667" err="1"/>
              <a:t>Postgresql</a:t>
            </a:r>
            <a:endParaRPr lang="en-US" sz="2667"/>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err="1">
                <a:solidFill>
                  <a:schemeClr val="tx2">
                    <a:lumMod val="50000"/>
                  </a:schemeClr>
                </a:solidFill>
                <a:latin typeface="Arial"/>
              </a:rPr>
              <a:t>psql</a:t>
            </a:r>
            <a:endParaRPr lang="en-US" sz="1333">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a:t>6</a:t>
            </a:r>
          </a:p>
        </p:txBody>
      </p:sp>
    </p:spTree>
    <p:extLst>
      <p:ext uri="{BB962C8B-B14F-4D97-AF65-F5344CB8AC3E}">
        <p14:creationId xmlns:p14="http://schemas.microsoft.com/office/powerpoint/2010/main" val="10797642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54</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16369D00-A072-DB43-B943-B71BA51E5E95}"/>
              </a:ext>
            </a:extLst>
          </p:cNvPr>
          <p:cNvSpPr/>
          <p:nvPr/>
        </p:nvSpPr>
        <p:spPr>
          <a:xfrm>
            <a:off x="176981" y="1839142"/>
            <a:ext cx="4144296" cy="3573516"/>
          </a:xfrm>
          <a:prstGeom prst="roundRect">
            <a:avLst>
              <a:gd name="adj" fmla="val 3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Order Simple Producer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2418714" y="3600552"/>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55</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269678"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551351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5759077"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60029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6248475"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6497514" y="3721296"/>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673787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6978234" y="37212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952486" y="3429000"/>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266910" y="4239742"/>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94288" y="3405787"/>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30122" y="2125292"/>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09600" y="2450668"/>
            <a:ext cx="3431540" cy="1219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Order Producer</a:t>
            </a:r>
          </a:p>
        </p:txBody>
      </p:sp>
      <p:sp>
        <p:nvSpPr>
          <p:cNvPr id="28" name="Oval 27">
            <a:extLst>
              <a:ext uri="{FF2B5EF4-FFF2-40B4-BE49-F238E27FC236}">
                <a16:creationId xmlns:a16="http://schemas.microsoft.com/office/drawing/2014/main" id="{1B75F909-1AEE-E24C-BB83-9694F642796B}"/>
              </a:ext>
            </a:extLst>
          </p:cNvPr>
          <p:cNvSpPr/>
          <p:nvPr/>
        </p:nvSpPr>
        <p:spPr>
          <a:xfrm>
            <a:off x="896461" y="2952220"/>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758153" y="2805641"/>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569058" y="3085528"/>
            <a:ext cx="1418978" cy="307777"/>
          </a:xfrm>
          <a:prstGeom prst="rect">
            <a:avLst/>
          </a:prstGeom>
          <a:noFill/>
        </p:spPr>
        <p:txBody>
          <a:bodyPr wrap="none" rtlCol="0">
            <a:spAutoFit/>
          </a:bodyPr>
          <a:lstStyle/>
          <a:p>
            <a:r>
              <a:rPr lang="en-US" sz="1400" dirty="0">
                <a:solidFill>
                  <a:schemeClr val="bg1"/>
                </a:solidFill>
              </a:rPr>
              <a:t>Kafka Producer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26" idx="3"/>
            <a:endCxn id="12" idx="0"/>
          </p:cNvCxnSpPr>
          <p:nvPr/>
        </p:nvCxnSpPr>
        <p:spPr>
          <a:xfrm>
            <a:off x="4041140" y="3060268"/>
            <a:ext cx="3059875" cy="661028"/>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09600" y="3688831"/>
            <a:ext cx="3431540" cy="6156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39" y="406722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6"/>
          <a:stretch>
            <a:fillRect/>
          </a:stretch>
        </p:blipFill>
        <p:spPr>
          <a:xfrm>
            <a:off x="1903730" y="3719758"/>
            <a:ext cx="1414200" cy="566267"/>
          </a:xfrm>
          <a:prstGeom prst="rect">
            <a:avLst/>
          </a:prstGeom>
        </p:spPr>
      </p:pic>
      <p:pic>
        <p:nvPicPr>
          <p:cNvPr id="39" name="Picture 38">
            <a:extLst>
              <a:ext uri="{FF2B5EF4-FFF2-40B4-BE49-F238E27FC236}">
                <a16:creationId xmlns:a16="http://schemas.microsoft.com/office/drawing/2014/main" id="{ED211E00-92E6-0E49-9AB7-17D07D468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487" y="4632180"/>
            <a:ext cx="3198376" cy="493464"/>
          </a:xfrm>
          <a:prstGeom prst="rect">
            <a:avLst/>
          </a:prstGeom>
          <a:ln>
            <a:solidFill>
              <a:schemeClr val="accent5">
                <a:lumMod val="60000"/>
                <a:lumOff val="40000"/>
              </a:schemeClr>
            </a:solidFill>
          </a:ln>
        </p:spPr>
      </p:pic>
      <p:sp>
        <p:nvSpPr>
          <p:cNvPr id="41" name="Rectangle 40">
            <a:extLst>
              <a:ext uri="{FF2B5EF4-FFF2-40B4-BE49-F238E27FC236}">
                <a16:creationId xmlns:a16="http://schemas.microsoft.com/office/drawing/2014/main" id="{04D75F3D-C1EB-6C44-A9EB-BFF40044D9D3}"/>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42" name="Elbow Connector 41">
            <a:extLst>
              <a:ext uri="{FF2B5EF4-FFF2-40B4-BE49-F238E27FC236}">
                <a16:creationId xmlns:a16="http://schemas.microsoft.com/office/drawing/2014/main" id="{1F742694-E556-434E-AB76-40F0581C8CB9}"/>
              </a:ext>
            </a:extLst>
          </p:cNvPr>
          <p:cNvCxnSpPr>
            <a:cxnSpLocks/>
            <a:stCxn id="8" idx="0"/>
            <a:endCxn id="41" idx="0"/>
          </p:cNvCxnSpPr>
          <p:nvPr/>
        </p:nvCxnSpPr>
        <p:spPr>
          <a:xfrm rot="16200000" flipH="1">
            <a:off x="7767727" y="2079263"/>
            <a:ext cx="607979" cy="3892044"/>
          </a:xfrm>
          <a:prstGeom prst="bentConnector3">
            <a:avLst>
              <a:gd name="adj1" fmla="val -37600"/>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4C29AEF-3CB4-4343-8D50-C59B663B2F81}"/>
              </a:ext>
            </a:extLst>
          </p:cNvPr>
          <p:cNvPicPr>
            <a:picLocks noChangeAspect="1"/>
          </p:cNvPicPr>
          <p:nvPr/>
        </p:nvPicPr>
        <p:blipFill>
          <a:blip r:embed="rId8"/>
          <a:stretch>
            <a:fillRect/>
          </a:stretch>
        </p:blipFill>
        <p:spPr>
          <a:xfrm>
            <a:off x="433929" y="4867471"/>
            <a:ext cx="1302236" cy="544571"/>
          </a:xfrm>
          <a:prstGeom prst="rect">
            <a:avLst/>
          </a:prstGeom>
        </p:spPr>
      </p:pic>
      <p:sp>
        <p:nvSpPr>
          <p:cNvPr id="31" name="Oval 30">
            <a:extLst>
              <a:ext uri="{FF2B5EF4-FFF2-40B4-BE49-F238E27FC236}">
                <a16:creationId xmlns:a16="http://schemas.microsoft.com/office/drawing/2014/main" id="{CA42AA68-DCC2-5541-A6F1-420B3FB5C4E0}"/>
              </a:ext>
            </a:extLst>
          </p:cNvPr>
          <p:cNvSpPr/>
          <p:nvPr/>
        </p:nvSpPr>
        <p:spPr>
          <a:xfrm>
            <a:off x="2879302" y="5259486"/>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p>
        </p:txBody>
      </p:sp>
      <p:sp>
        <p:nvSpPr>
          <p:cNvPr id="43" name="Oval 42">
            <a:extLst>
              <a:ext uri="{FF2B5EF4-FFF2-40B4-BE49-F238E27FC236}">
                <a16:creationId xmlns:a16="http://schemas.microsoft.com/office/drawing/2014/main" id="{0B463E3E-E509-6845-BA10-D875995E76EC}"/>
              </a:ext>
            </a:extLst>
          </p:cNvPr>
          <p:cNvSpPr/>
          <p:nvPr/>
        </p:nvSpPr>
        <p:spPr>
          <a:xfrm>
            <a:off x="8819236" y="5319941"/>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p>
        </p:txBody>
      </p:sp>
      <p:sp>
        <p:nvSpPr>
          <p:cNvPr id="44" name="Oval 43">
            <a:extLst>
              <a:ext uri="{FF2B5EF4-FFF2-40B4-BE49-F238E27FC236}">
                <a16:creationId xmlns:a16="http://schemas.microsoft.com/office/drawing/2014/main" id="{27C0D551-A11B-8943-AA74-FD26C662C073}"/>
              </a:ext>
            </a:extLst>
          </p:cNvPr>
          <p:cNvSpPr/>
          <p:nvPr/>
        </p:nvSpPr>
        <p:spPr>
          <a:xfrm>
            <a:off x="7947955" y="3797854"/>
            <a:ext cx="493464" cy="49346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a:t>
            </a:r>
          </a:p>
        </p:txBody>
      </p:sp>
    </p:spTree>
    <p:extLst>
      <p:ext uri="{BB962C8B-B14F-4D97-AF65-F5344CB8AC3E}">
        <p14:creationId xmlns:p14="http://schemas.microsoft.com/office/powerpoint/2010/main" val="22175314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D0DD-4F2C-4F4A-997D-5AA8FADD25F7}"/>
              </a:ext>
            </a:extLst>
          </p:cNvPr>
          <p:cNvSpPr>
            <a:spLocks noGrp="1"/>
          </p:cNvSpPr>
          <p:nvPr>
            <p:ph type="title"/>
          </p:nvPr>
        </p:nvSpPr>
        <p:spPr/>
        <p:txBody>
          <a:bodyPr/>
          <a:lstStyle/>
          <a:p>
            <a:r>
              <a:rPr lang="en-US"/>
              <a:t>Event Sourcing Integration Test Env</a:t>
            </a:r>
          </a:p>
        </p:txBody>
      </p:sp>
      <p:sp>
        <p:nvSpPr>
          <p:cNvPr id="4" name="Slide Number Placeholder 3">
            <a:extLst>
              <a:ext uri="{FF2B5EF4-FFF2-40B4-BE49-F238E27FC236}">
                <a16:creationId xmlns:a16="http://schemas.microsoft.com/office/drawing/2014/main" id="{0333D6D7-C866-9640-AAB5-72BD0F3F3D7E}"/>
              </a:ext>
            </a:extLst>
          </p:cNvPr>
          <p:cNvSpPr>
            <a:spLocks noGrp="1"/>
          </p:cNvSpPr>
          <p:nvPr>
            <p:ph type="sldNum" sz="quarter" idx="12"/>
          </p:nvPr>
        </p:nvSpPr>
        <p:spPr/>
        <p:txBody>
          <a:bodyPr/>
          <a:lstStyle/>
          <a:p>
            <a:fld id="{E9549862-13E2-C34D-815E-8545BD36FC59}" type="slidenum">
              <a:rPr lang="en-US" smtClean="0">
                <a:solidFill>
                  <a:srgbClr val="6D7777"/>
                </a:solidFill>
              </a:rPr>
              <a:pPr/>
              <a:t>56</a:t>
            </a:fld>
            <a:endParaRPr lang="en-US">
              <a:solidFill>
                <a:srgbClr val="6D7777"/>
              </a:solidFill>
            </a:endParaRPr>
          </a:p>
        </p:txBody>
      </p:sp>
      <p:sp>
        <p:nvSpPr>
          <p:cNvPr id="5" name="Rounded Rectangle 4">
            <a:extLst>
              <a:ext uri="{FF2B5EF4-FFF2-40B4-BE49-F238E27FC236}">
                <a16:creationId xmlns:a16="http://schemas.microsoft.com/office/drawing/2014/main" id="{D2C606BC-6222-994E-894B-000A5450BC92}"/>
              </a:ext>
            </a:extLst>
          </p:cNvPr>
          <p:cNvSpPr/>
          <p:nvPr/>
        </p:nvSpPr>
        <p:spPr bwMode="auto">
          <a:xfrm>
            <a:off x="3759855"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6" name="Rounded Rectangle 5">
            <a:extLst>
              <a:ext uri="{FF2B5EF4-FFF2-40B4-BE49-F238E27FC236}">
                <a16:creationId xmlns:a16="http://schemas.microsoft.com/office/drawing/2014/main" id="{FF5A39B9-E4C0-0745-B826-F714E63CC057}"/>
              </a:ext>
            </a:extLst>
          </p:cNvPr>
          <p:cNvSpPr/>
          <p:nvPr/>
        </p:nvSpPr>
        <p:spPr bwMode="auto">
          <a:xfrm>
            <a:off x="400369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7" name="Rounded Rectangle 6">
            <a:extLst>
              <a:ext uri="{FF2B5EF4-FFF2-40B4-BE49-F238E27FC236}">
                <a16:creationId xmlns:a16="http://schemas.microsoft.com/office/drawing/2014/main" id="{1D60F49A-FF18-8643-B79F-7E55FF124EFC}"/>
              </a:ext>
            </a:extLst>
          </p:cNvPr>
          <p:cNvSpPr/>
          <p:nvPr/>
        </p:nvSpPr>
        <p:spPr bwMode="auto">
          <a:xfrm>
            <a:off x="4249254"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8" name="Rounded Rectangle 7">
            <a:extLst>
              <a:ext uri="{FF2B5EF4-FFF2-40B4-BE49-F238E27FC236}">
                <a16:creationId xmlns:a16="http://schemas.microsoft.com/office/drawing/2014/main" id="{FF34314A-0F8F-2547-B678-E595977045F5}"/>
              </a:ext>
            </a:extLst>
          </p:cNvPr>
          <p:cNvSpPr/>
          <p:nvPr/>
        </p:nvSpPr>
        <p:spPr bwMode="auto">
          <a:xfrm>
            <a:off x="44930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9" name="Rounded Rectangle 8">
            <a:extLst>
              <a:ext uri="{FF2B5EF4-FFF2-40B4-BE49-F238E27FC236}">
                <a16:creationId xmlns:a16="http://schemas.microsoft.com/office/drawing/2014/main" id="{8704D97B-8709-E647-9A74-BC4263C54DE7}"/>
              </a:ext>
            </a:extLst>
          </p:cNvPr>
          <p:cNvSpPr/>
          <p:nvPr/>
        </p:nvSpPr>
        <p:spPr bwMode="auto">
          <a:xfrm>
            <a:off x="4738652"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10" name="Rounded Rectangle 9">
            <a:extLst>
              <a:ext uri="{FF2B5EF4-FFF2-40B4-BE49-F238E27FC236}">
                <a16:creationId xmlns:a16="http://schemas.microsoft.com/office/drawing/2014/main" id="{9C92719B-E542-C24D-AB8B-D7178C57AE41}"/>
              </a:ext>
            </a:extLst>
          </p:cNvPr>
          <p:cNvSpPr/>
          <p:nvPr/>
        </p:nvSpPr>
        <p:spPr bwMode="auto">
          <a:xfrm>
            <a:off x="4987691" y="202465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11" name="Rounded Rectangle 10">
            <a:extLst>
              <a:ext uri="{FF2B5EF4-FFF2-40B4-BE49-F238E27FC236}">
                <a16:creationId xmlns:a16="http://schemas.microsoft.com/office/drawing/2014/main" id="{7360B7DA-FE58-F94B-A1BE-0ADFA5935D52}"/>
              </a:ext>
            </a:extLst>
          </p:cNvPr>
          <p:cNvSpPr/>
          <p:nvPr/>
        </p:nvSpPr>
        <p:spPr bwMode="auto">
          <a:xfrm>
            <a:off x="522805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12" name="Rounded Rectangle 11">
            <a:extLst>
              <a:ext uri="{FF2B5EF4-FFF2-40B4-BE49-F238E27FC236}">
                <a16:creationId xmlns:a16="http://schemas.microsoft.com/office/drawing/2014/main" id="{0789EFA5-E3C7-5E44-A0BB-1FD894EBF4B1}"/>
              </a:ext>
            </a:extLst>
          </p:cNvPr>
          <p:cNvSpPr/>
          <p:nvPr/>
        </p:nvSpPr>
        <p:spPr bwMode="auto">
          <a:xfrm>
            <a:off x="5468411" y="202465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7</a:t>
            </a:r>
            <a:endParaRPr lang="en-US" sz="667" kern="0">
              <a:solidFill>
                <a:srgbClr val="FFFFFF"/>
              </a:solidFill>
              <a:latin typeface="Arial"/>
              <a:cs typeface="+mn-cs"/>
            </a:endParaRPr>
          </a:p>
        </p:txBody>
      </p:sp>
      <p:sp>
        <p:nvSpPr>
          <p:cNvPr id="13" name="AutoShape 4">
            <a:extLst>
              <a:ext uri="{FF2B5EF4-FFF2-40B4-BE49-F238E27FC236}">
                <a16:creationId xmlns:a16="http://schemas.microsoft.com/office/drawing/2014/main" id="{BE4FF948-CE71-A440-9831-ACC4BB48E665}"/>
              </a:ext>
            </a:extLst>
          </p:cNvPr>
          <p:cNvSpPr>
            <a:spLocks noChangeArrowheads="1"/>
          </p:cNvSpPr>
          <p:nvPr/>
        </p:nvSpPr>
        <p:spPr bwMode="auto">
          <a:xfrm>
            <a:off x="3442663" y="173235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14" name="Picture 13">
            <a:extLst>
              <a:ext uri="{FF2B5EF4-FFF2-40B4-BE49-F238E27FC236}">
                <a16:creationId xmlns:a16="http://schemas.microsoft.com/office/drawing/2014/main" id="{5C871E63-2B92-FC4B-96EE-AC813CA41EB7}"/>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757087" y="2543098"/>
            <a:ext cx="959343" cy="504271"/>
          </a:xfrm>
          <a:prstGeom prst="rect">
            <a:avLst/>
          </a:prstGeom>
        </p:spPr>
      </p:pic>
      <p:sp>
        <p:nvSpPr>
          <p:cNvPr id="15" name="TextBox 14">
            <a:extLst>
              <a:ext uri="{FF2B5EF4-FFF2-40B4-BE49-F238E27FC236}">
                <a16:creationId xmlns:a16="http://schemas.microsoft.com/office/drawing/2014/main" id="{AFC1BCA3-779F-594A-BB3B-F565953C8E0E}"/>
              </a:ext>
            </a:extLst>
          </p:cNvPr>
          <p:cNvSpPr txBox="1"/>
          <p:nvPr/>
        </p:nvSpPr>
        <p:spPr>
          <a:xfrm>
            <a:off x="3684465" y="1709143"/>
            <a:ext cx="675185"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sp>
        <p:nvSpPr>
          <p:cNvPr id="16" name="Rectangle 15">
            <a:extLst>
              <a:ext uri="{FF2B5EF4-FFF2-40B4-BE49-F238E27FC236}">
                <a16:creationId xmlns:a16="http://schemas.microsoft.com/office/drawing/2014/main" id="{22B01213-7A75-7442-AF75-761D035311EC}"/>
              </a:ext>
            </a:extLst>
          </p:cNvPr>
          <p:cNvSpPr/>
          <p:nvPr/>
        </p:nvSpPr>
        <p:spPr>
          <a:xfrm>
            <a:off x="390788" y="1415100"/>
            <a:ext cx="2097231" cy="1219200"/>
          </a:xfrm>
          <a:prstGeom prst="rect">
            <a:avLst/>
          </a:prstGeom>
          <a:solidFill>
            <a:schemeClr val="bg1"/>
          </a:solidFill>
          <a:ln>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rgbClr val="1B44A7"/>
                </a:solidFill>
                <a:latin typeface="Arial"/>
              </a:rPr>
              <a:t>Order Events Producer</a:t>
            </a:r>
          </a:p>
        </p:txBody>
      </p:sp>
      <p:pic>
        <p:nvPicPr>
          <p:cNvPr id="17" name="Picture 16">
            <a:extLst>
              <a:ext uri="{FF2B5EF4-FFF2-40B4-BE49-F238E27FC236}">
                <a16:creationId xmlns:a16="http://schemas.microsoft.com/office/drawing/2014/main" id="{0A2956B9-6613-7D43-9C76-53C2B8E0C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664" y="2935536"/>
            <a:ext cx="3198376" cy="493464"/>
          </a:xfrm>
          <a:prstGeom prst="rect">
            <a:avLst/>
          </a:prstGeom>
          <a:ln>
            <a:solidFill>
              <a:schemeClr val="accent5">
                <a:lumMod val="60000"/>
                <a:lumOff val="40000"/>
              </a:schemeClr>
            </a:solidFill>
          </a:ln>
        </p:spPr>
      </p:pic>
      <p:sp>
        <p:nvSpPr>
          <p:cNvPr id="18" name="Rectangle 17">
            <a:extLst>
              <a:ext uri="{FF2B5EF4-FFF2-40B4-BE49-F238E27FC236}">
                <a16:creationId xmlns:a16="http://schemas.microsoft.com/office/drawing/2014/main" id="{D0776D6A-D04A-6249-9563-CB98DDB2CF1E}"/>
              </a:ext>
            </a:extLst>
          </p:cNvPr>
          <p:cNvSpPr/>
          <p:nvPr/>
        </p:nvSpPr>
        <p:spPr>
          <a:xfrm>
            <a:off x="8757877" y="4329275"/>
            <a:ext cx="2519724" cy="9144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Topic Consumer</a:t>
            </a:r>
          </a:p>
        </p:txBody>
      </p:sp>
      <p:cxnSp>
        <p:nvCxnSpPr>
          <p:cNvPr id="19" name="Elbow Connector 18">
            <a:extLst>
              <a:ext uri="{FF2B5EF4-FFF2-40B4-BE49-F238E27FC236}">
                <a16:creationId xmlns:a16="http://schemas.microsoft.com/office/drawing/2014/main" id="{6CAAAA33-9FCF-1C4A-8D35-DDE56C36FC44}"/>
              </a:ext>
            </a:extLst>
          </p:cNvPr>
          <p:cNvCxnSpPr>
            <a:cxnSpLocks/>
            <a:stCxn id="8" idx="0"/>
            <a:endCxn id="18" idx="0"/>
          </p:cNvCxnSpPr>
          <p:nvPr/>
        </p:nvCxnSpPr>
        <p:spPr>
          <a:xfrm rot="16200000" flipH="1">
            <a:off x="6164493" y="476030"/>
            <a:ext cx="2304623" cy="5401867"/>
          </a:xfrm>
          <a:prstGeom prst="bentConnector3">
            <a:avLst>
              <a:gd name="adj1" fmla="val -9919"/>
            </a:avLst>
          </a:prstGeom>
          <a:ln w="22225">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393F2B7-F7DE-674F-86E8-ACBB779B7594}"/>
              </a:ext>
            </a:extLst>
          </p:cNvPr>
          <p:cNvPicPr>
            <a:picLocks noChangeAspect="1"/>
          </p:cNvPicPr>
          <p:nvPr/>
        </p:nvPicPr>
        <p:blipFill>
          <a:blip r:embed="rId5"/>
          <a:stretch>
            <a:fillRect/>
          </a:stretch>
        </p:blipFill>
        <p:spPr>
          <a:xfrm>
            <a:off x="1726019" y="1843748"/>
            <a:ext cx="762000" cy="762000"/>
          </a:xfrm>
          <a:prstGeom prst="rect">
            <a:avLst/>
          </a:prstGeom>
        </p:spPr>
      </p:pic>
      <p:pic>
        <p:nvPicPr>
          <p:cNvPr id="21" name="Picture 40">
            <a:extLst>
              <a:ext uri="{FF2B5EF4-FFF2-40B4-BE49-F238E27FC236}">
                <a16:creationId xmlns:a16="http://schemas.microsoft.com/office/drawing/2014/main" id="{3B221362-899F-3040-8B6A-A3B9A727F4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3808" y="2472363"/>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Elbow Connector 22">
            <a:extLst>
              <a:ext uri="{FF2B5EF4-FFF2-40B4-BE49-F238E27FC236}">
                <a16:creationId xmlns:a16="http://schemas.microsoft.com/office/drawing/2014/main" id="{E2C6A0A5-1FB6-4349-9093-B0AF55EE524A}"/>
              </a:ext>
            </a:extLst>
          </p:cNvPr>
          <p:cNvCxnSpPr>
            <a:cxnSpLocks/>
            <a:stCxn id="16" idx="3"/>
            <a:endCxn id="7" idx="0"/>
          </p:cNvCxnSpPr>
          <p:nvPr/>
        </p:nvCxnSpPr>
        <p:spPr>
          <a:xfrm flipV="1">
            <a:off x="2488019" y="2024652"/>
            <a:ext cx="1884016" cy="48"/>
          </a:xfrm>
          <a:prstGeom prst="bentConnector4">
            <a:avLst>
              <a:gd name="adj1" fmla="val 46741"/>
              <a:gd name="adj2" fmla="val 17462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570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a:t>Local Environment – docker compose</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57</a:t>
            </a:fld>
            <a:endParaRPr lang="en-US">
              <a:solidFill>
                <a:srgbClr val="5AAAFA"/>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6883062" y="1594102"/>
            <a:ext cx="959343" cy="504271"/>
          </a:xfrm>
          <a:prstGeom prst="rect">
            <a:avLst/>
          </a:prstGeom>
        </p:spPr>
      </p:pic>
      <p:sp>
        <p:nvSpPr>
          <p:cNvPr id="31" name="Can 30">
            <a:extLst>
              <a:ext uri="{FF2B5EF4-FFF2-40B4-BE49-F238E27FC236}">
                <a16:creationId xmlns:a16="http://schemas.microsoft.com/office/drawing/2014/main" id="{8B1E4107-0CD2-DD49-A391-3B19AE765927}"/>
              </a:ext>
            </a:extLst>
          </p:cNvPr>
          <p:cNvSpPr/>
          <p:nvPr/>
        </p:nvSpPr>
        <p:spPr>
          <a:xfrm>
            <a:off x="9401698" y="4370331"/>
            <a:ext cx="1083733"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containers</a:t>
            </a:r>
          </a:p>
        </p:txBody>
      </p:sp>
      <p:sp>
        <p:nvSpPr>
          <p:cNvPr id="42" name="Rounded Rectangle 41">
            <a:extLst>
              <a:ext uri="{FF2B5EF4-FFF2-40B4-BE49-F238E27FC236}">
                <a16:creationId xmlns:a16="http://schemas.microsoft.com/office/drawing/2014/main" id="{B54BE7AB-1685-FA4F-B978-C013E0983B47}"/>
              </a:ext>
            </a:extLst>
          </p:cNvPr>
          <p:cNvSpPr/>
          <p:nvPr/>
        </p:nvSpPr>
        <p:spPr>
          <a:xfrm>
            <a:off x="6614511" y="1118310"/>
            <a:ext cx="3940444"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backbone</a:t>
            </a:r>
          </a:p>
        </p:txBody>
      </p:sp>
      <p:grpSp>
        <p:nvGrpSpPr>
          <p:cNvPr id="62" name="Group 61">
            <a:extLst>
              <a:ext uri="{FF2B5EF4-FFF2-40B4-BE49-F238E27FC236}">
                <a16:creationId xmlns:a16="http://schemas.microsoft.com/office/drawing/2014/main" id="{E2EF7CB5-B344-3949-87D4-9E668EEF6BB5}"/>
              </a:ext>
            </a:extLst>
          </p:cNvPr>
          <p:cNvGrpSpPr/>
          <p:nvPr/>
        </p:nvGrpSpPr>
        <p:grpSpPr>
          <a:xfrm>
            <a:off x="8307671" y="1543292"/>
            <a:ext cx="1488641" cy="661656"/>
            <a:chOff x="6230755" y="1157469"/>
            <a:chExt cx="1116481" cy="496242"/>
          </a:xfrm>
        </p:grpSpPr>
        <p:pic>
          <p:nvPicPr>
            <p:cNvPr id="59" name="Picture 58">
              <a:extLst>
                <a:ext uri="{FF2B5EF4-FFF2-40B4-BE49-F238E27FC236}">
                  <a16:creationId xmlns:a16="http://schemas.microsoft.com/office/drawing/2014/main" id="{3F75677F-BF59-F248-AA84-5371A5C0BCAE}"/>
                </a:ext>
              </a:extLst>
            </p:cNvPr>
            <p:cNvPicPr>
              <a:picLocks noChangeAspect="1"/>
            </p:cNvPicPr>
            <p:nvPr/>
          </p:nvPicPr>
          <p:blipFill>
            <a:blip r:embed="rId4"/>
            <a:stretch>
              <a:fillRect/>
            </a:stretch>
          </p:blipFill>
          <p:spPr>
            <a:xfrm>
              <a:off x="6230755" y="1157469"/>
              <a:ext cx="345597" cy="496242"/>
            </a:xfrm>
            <a:prstGeom prst="rect">
              <a:avLst/>
            </a:prstGeom>
          </p:spPr>
        </p:pic>
        <p:sp>
          <p:nvSpPr>
            <p:cNvPr id="61" name="TextBox 60">
              <a:extLst>
                <a:ext uri="{FF2B5EF4-FFF2-40B4-BE49-F238E27FC236}">
                  <a16:creationId xmlns:a16="http://schemas.microsoft.com/office/drawing/2014/main" id="{A74EF6E0-8AC6-2F4D-9AF0-B954D9CE8F3F}"/>
                </a:ext>
              </a:extLst>
            </p:cNvPr>
            <p:cNvSpPr txBox="1"/>
            <p:nvPr/>
          </p:nvSpPr>
          <p:spPr>
            <a:xfrm>
              <a:off x="6576352" y="1282479"/>
              <a:ext cx="770884" cy="223091"/>
            </a:xfrm>
            <a:prstGeom prst="rect">
              <a:avLst/>
            </a:prstGeom>
            <a:noFill/>
          </p:spPr>
          <p:txBody>
            <a:bodyPr wrap="none" rtlCol="0">
              <a:spAutoFit/>
            </a:bodyPr>
            <a:lstStyle/>
            <a:p>
              <a:r>
                <a:rPr lang="en-US" sz="1333" err="1"/>
                <a:t>ZooKeeper</a:t>
              </a:r>
              <a:endParaRPr lang="en-US" sz="1333"/>
            </a:p>
          </p:txBody>
        </p:sp>
      </p:grpSp>
      <p:sp>
        <p:nvSpPr>
          <p:cNvPr id="63" name="Rounded Rectangle 62">
            <a:extLst>
              <a:ext uri="{FF2B5EF4-FFF2-40B4-BE49-F238E27FC236}">
                <a16:creationId xmlns:a16="http://schemas.microsoft.com/office/drawing/2014/main" id="{98C4B28F-FACD-A14F-8C3D-5E1A7E6CA5C9}"/>
              </a:ext>
            </a:extLst>
          </p:cNvPr>
          <p:cNvSpPr/>
          <p:nvPr/>
        </p:nvSpPr>
        <p:spPr>
          <a:xfrm>
            <a:off x="515542" y="1196798"/>
            <a:ext cx="5032565"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schemeClr val="tx1"/>
                </a:solidFill>
                <a:latin typeface="Arial"/>
              </a:rPr>
              <a:t>Docker compose kc-solution</a:t>
            </a:r>
          </a:p>
        </p:txBody>
      </p:sp>
      <p:pic>
        <p:nvPicPr>
          <p:cNvPr id="64" name="Picture 40">
            <a:extLst>
              <a:ext uri="{FF2B5EF4-FFF2-40B4-BE49-F238E27FC236}">
                <a16:creationId xmlns:a16="http://schemas.microsoft.com/office/drawing/2014/main" id="{692675E6-A8D4-0E43-8034-55139DEF510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2388" y="196587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0">
            <a:extLst>
              <a:ext uri="{FF2B5EF4-FFF2-40B4-BE49-F238E27FC236}">
                <a16:creationId xmlns:a16="http://schemas.microsoft.com/office/drawing/2014/main" id="{232B00E9-A802-0A49-95FA-B1B289EA90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85511" y="19389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C1E04546-4351-224E-B819-1884067115EE}"/>
              </a:ext>
            </a:extLst>
          </p:cNvPr>
          <p:cNvGrpSpPr/>
          <p:nvPr/>
        </p:nvGrpSpPr>
        <p:grpSpPr>
          <a:xfrm>
            <a:off x="6750818" y="2733555"/>
            <a:ext cx="2038725" cy="982133"/>
            <a:chOff x="5063114" y="2050166"/>
            <a:chExt cx="1529044" cy="736600"/>
          </a:xfrm>
        </p:grpSpPr>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5063114" y="2050166"/>
              <a:ext cx="812800" cy="736600"/>
            </a:xfrm>
            <a:prstGeom prst="rect">
              <a:avLst/>
            </a:prstGeom>
          </p:spPr>
        </p:pic>
        <p:sp>
          <p:nvSpPr>
            <p:cNvPr id="67" name="TextBox 66">
              <a:extLst>
                <a:ext uri="{FF2B5EF4-FFF2-40B4-BE49-F238E27FC236}">
                  <a16:creationId xmlns:a16="http://schemas.microsoft.com/office/drawing/2014/main" id="{35CED8FA-0018-794A-82C0-F1BB5B22258C}"/>
                </a:ext>
              </a:extLst>
            </p:cNvPr>
            <p:cNvSpPr txBox="1"/>
            <p:nvPr/>
          </p:nvSpPr>
          <p:spPr>
            <a:xfrm>
              <a:off x="5636127" y="2219835"/>
              <a:ext cx="956031" cy="276999"/>
            </a:xfrm>
            <a:prstGeom prst="rect">
              <a:avLst/>
            </a:prstGeom>
            <a:noFill/>
          </p:spPr>
          <p:txBody>
            <a:bodyPr wrap="none" rtlCol="0">
              <a:spAutoFit/>
            </a:bodyPr>
            <a:lstStyle/>
            <a:p>
              <a:r>
                <a:rPr lang="en-US" err="1"/>
                <a:t>Postgresql</a:t>
              </a:r>
              <a:endParaRPr lang="en-US"/>
            </a:p>
          </p:txBody>
        </p:sp>
      </p:grpSp>
      <p:pic>
        <p:nvPicPr>
          <p:cNvPr id="66" name="Picture 40">
            <a:extLst>
              <a:ext uri="{FF2B5EF4-FFF2-40B4-BE49-F238E27FC236}">
                <a16:creationId xmlns:a16="http://schemas.microsoft.com/office/drawing/2014/main" id="{17D742FB-BB3B-694E-9C35-1F708CE12F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34592" y="33979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ounded Rectangle 68">
            <a:extLst>
              <a:ext uri="{FF2B5EF4-FFF2-40B4-BE49-F238E27FC236}">
                <a16:creationId xmlns:a16="http://schemas.microsoft.com/office/drawing/2014/main" id="{27CE69E9-1BE8-2A4E-8595-84699E5E01C0}"/>
              </a:ext>
            </a:extLst>
          </p:cNvPr>
          <p:cNvSpPr/>
          <p:nvPr/>
        </p:nvSpPr>
        <p:spPr>
          <a:xfrm>
            <a:off x="646337" y="173995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UI</a:t>
            </a:r>
          </a:p>
        </p:txBody>
      </p:sp>
      <p:sp>
        <p:nvSpPr>
          <p:cNvPr id="70" name="Rounded Rectangle 69">
            <a:extLst>
              <a:ext uri="{FF2B5EF4-FFF2-40B4-BE49-F238E27FC236}">
                <a16:creationId xmlns:a16="http://schemas.microsoft.com/office/drawing/2014/main" id="{7ACF79C4-DA2C-4F4F-8FD2-FFD9E89D7440}"/>
              </a:ext>
            </a:extLst>
          </p:cNvPr>
          <p:cNvSpPr/>
          <p:nvPr/>
        </p:nvSpPr>
        <p:spPr>
          <a:xfrm>
            <a:off x="3197021" y="1799563"/>
            <a:ext cx="1219200" cy="47740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err="1">
                <a:solidFill>
                  <a:schemeClr val="tx1"/>
                </a:solidFill>
                <a:latin typeface="Arial"/>
              </a:rPr>
              <a:t>FleetMS</a:t>
            </a:r>
            <a:endParaRPr lang="en-US" sz="1333" b="1">
              <a:solidFill>
                <a:schemeClr val="tx1"/>
              </a:solidFill>
              <a:latin typeface="Arial"/>
            </a:endParaRPr>
          </a:p>
        </p:txBody>
      </p:sp>
      <p:sp>
        <p:nvSpPr>
          <p:cNvPr id="71" name="Rounded Rectangle 70">
            <a:extLst>
              <a:ext uri="{FF2B5EF4-FFF2-40B4-BE49-F238E27FC236}">
                <a16:creationId xmlns:a16="http://schemas.microsoft.com/office/drawing/2014/main" id="{A1692A20-4F8E-2243-9D7D-22EB7F127AE5}"/>
              </a:ext>
            </a:extLst>
          </p:cNvPr>
          <p:cNvSpPr/>
          <p:nvPr/>
        </p:nvSpPr>
        <p:spPr>
          <a:xfrm>
            <a:off x="1825371" y="2655932"/>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Command MS</a:t>
            </a:r>
          </a:p>
        </p:txBody>
      </p:sp>
      <p:sp>
        <p:nvSpPr>
          <p:cNvPr id="72" name="Rounded Rectangle 71">
            <a:extLst>
              <a:ext uri="{FF2B5EF4-FFF2-40B4-BE49-F238E27FC236}">
                <a16:creationId xmlns:a16="http://schemas.microsoft.com/office/drawing/2014/main" id="{2FD9B7A8-831D-4E4D-AAE0-25B6C552A5F6}"/>
              </a:ext>
            </a:extLst>
          </p:cNvPr>
          <p:cNvSpPr/>
          <p:nvPr/>
        </p:nvSpPr>
        <p:spPr>
          <a:xfrm>
            <a:off x="1818362" y="3153426"/>
            <a:ext cx="1916287"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Order Query MS</a:t>
            </a:r>
          </a:p>
        </p:txBody>
      </p:sp>
      <p:sp>
        <p:nvSpPr>
          <p:cNvPr id="73" name="Rounded Rectangle 72">
            <a:extLst>
              <a:ext uri="{FF2B5EF4-FFF2-40B4-BE49-F238E27FC236}">
                <a16:creationId xmlns:a16="http://schemas.microsoft.com/office/drawing/2014/main" id="{C8D36ABE-8620-ED44-B750-B313E064EF19}"/>
              </a:ext>
            </a:extLst>
          </p:cNvPr>
          <p:cNvSpPr/>
          <p:nvPr/>
        </p:nvSpPr>
        <p:spPr>
          <a:xfrm>
            <a:off x="646339"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Voyage  MS</a:t>
            </a:r>
          </a:p>
        </p:txBody>
      </p:sp>
      <p:sp>
        <p:nvSpPr>
          <p:cNvPr id="74" name="Rounded Rectangle 73">
            <a:extLst>
              <a:ext uri="{FF2B5EF4-FFF2-40B4-BE49-F238E27FC236}">
                <a16:creationId xmlns:a16="http://schemas.microsoft.com/office/drawing/2014/main" id="{3EECC03F-A003-EF4B-A206-A2275BB181BF}"/>
              </a:ext>
            </a:extLst>
          </p:cNvPr>
          <p:cNvSpPr/>
          <p:nvPr/>
        </p:nvSpPr>
        <p:spPr>
          <a:xfrm>
            <a:off x="3866181" y="3768472"/>
            <a:ext cx="1476752" cy="27735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tx1"/>
                </a:solidFill>
                <a:latin typeface="Arial"/>
              </a:rPr>
              <a:t>Container  MS</a:t>
            </a:r>
          </a:p>
        </p:txBody>
      </p:sp>
      <p:pic>
        <p:nvPicPr>
          <p:cNvPr id="75" name="Picture 40">
            <a:extLst>
              <a:ext uri="{FF2B5EF4-FFF2-40B4-BE49-F238E27FC236}">
                <a16:creationId xmlns:a16="http://schemas.microsoft.com/office/drawing/2014/main" id="{5B877D7E-35B5-8C44-A130-CBFE60CCA9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905" y="1906402"/>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a:extLst>
              <a:ext uri="{FF2B5EF4-FFF2-40B4-BE49-F238E27FC236}">
                <a16:creationId xmlns:a16="http://schemas.microsoft.com/office/drawing/2014/main" id="{1A2EE941-1069-0448-8260-EED683B60F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60697" y="1981801"/>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a:extLst>
              <a:ext uri="{FF2B5EF4-FFF2-40B4-BE49-F238E27FC236}">
                <a16:creationId xmlns:a16="http://schemas.microsoft.com/office/drawing/2014/main" id="{FDACE313-EDFE-3344-A937-E08205564C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6301" y="274365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a:extLst>
              <a:ext uri="{FF2B5EF4-FFF2-40B4-BE49-F238E27FC236}">
                <a16:creationId xmlns:a16="http://schemas.microsoft.com/office/drawing/2014/main" id="{4F7990C1-E920-7840-93FC-497AD2C7A2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76453" y="3266608"/>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0">
            <a:extLst>
              <a:ext uri="{FF2B5EF4-FFF2-40B4-BE49-F238E27FC236}">
                <a16:creationId xmlns:a16="http://schemas.microsoft.com/office/drawing/2014/main" id="{3DAFA451-1448-4F4B-B1BE-64925CF0F5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65537" y="3860540"/>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40">
            <a:extLst>
              <a:ext uri="{FF2B5EF4-FFF2-40B4-BE49-F238E27FC236}">
                <a16:creationId xmlns:a16="http://schemas.microsoft.com/office/drawing/2014/main" id="{E5E911A2-F587-6745-BB60-136EA357E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7072" y="4043744"/>
            <a:ext cx="999920" cy="3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62D6411A-086B-154C-9361-EB8316F521D9}"/>
              </a:ext>
            </a:extLst>
          </p:cNvPr>
          <p:cNvSpPr/>
          <p:nvPr/>
        </p:nvSpPr>
        <p:spPr>
          <a:xfrm>
            <a:off x="5927232" y="1215074"/>
            <a:ext cx="273269" cy="2995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Docker network</a:t>
            </a:r>
          </a:p>
        </p:txBody>
      </p:sp>
    </p:spTree>
    <p:extLst>
      <p:ext uri="{BB962C8B-B14F-4D97-AF65-F5344CB8AC3E}">
        <p14:creationId xmlns:p14="http://schemas.microsoft.com/office/powerpoint/2010/main" val="37710731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58</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319087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Elbow Connector 45">
            <a:extLst>
              <a:ext uri="{FF2B5EF4-FFF2-40B4-BE49-F238E27FC236}">
                <a16:creationId xmlns:a16="http://schemas.microsoft.com/office/drawing/2014/main" id="{B815F1F6-8EC9-A547-951A-6A6BA26A1B3E}"/>
              </a:ext>
            </a:extLst>
          </p:cNvPr>
          <p:cNvCxnSpPr>
            <a:cxnSpLocks/>
            <a:stCxn id="9" idx="3"/>
            <a:endCxn id="59" idx="1"/>
          </p:cNvCxnSpPr>
          <p:nvPr/>
        </p:nvCxnSpPr>
        <p:spPr>
          <a:xfrm>
            <a:off x="2465614" y="2073727"/>
            <a:ext cx="1645256" cy="198311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3662932" y="4056839"/>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metrics</a:t>
            </a:r>
          </a:p>
        </p:txBody>
      </p:sp>
      <p:cxnSp>
        <p:nvCxnSpPr>
          <p:cNvPr id="71" name="Elbow Connector 70">
            <a:extLst>
              <a:ext uri="{FF2B5EF4-FFF2-40B4-BE49-F238E27FC236}">
                <a16:creationId xmlns:a16="http://schemas.microsoft.com/office/drawing/2014/main" id="{9B3950A4-1025-DB48-B886-5945ADD35206}"/>
              </a:ext>
            </a:extLst>
          </p:cNvPr>
          <p:cNvCxnSpPr>
            <a:cxnSpLocks/>
            <a:stCxn id="45" idx="1"/>
            <a:endCxn id="59" idx="4"/>
          </p:cNvCxnSpPr>
          <p:nvPr/>
        </p:nvCxnSpPr>
        <p:spPr>
          <a:xfrm rot="10800000" flipV="1">
            <a:off x="4558807" y="2100403"/>
            <a:ext cx="1919392" cy="2304227"/>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36960449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Event Stream As Event Store for ML</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59</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6118016" y="1168380"/>
            <a:ext cx="4172556" cy="27571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ML Environment</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Python</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Simulator</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877437" cy="369332"/>
          </a:xfrm>
          <a:prstGeom prst="rect">
            <a:avLst/>
          </a:prstGeom>
          <a:noFill/>
        </p:spPr>
        <p:txBody>
          <a:bodyPr wrap="none" rtlCol="0">
            <a:spAutoFit/>
          </a:bodyPr>
          <a:lstStyle/>
          <a:p>
            <a:r>
              <a:rPr lang="en-US" err="1">
                <a:solidFill>
                  <a:schemeClr val="accent1">
                    <a:lumMod val="25000"/>
                  </a:schemeClr>
                </a:solidFill>
              </a:rPr>
              <a:t>containerMetrics</a:t>
            </a:r>
            <a:endParaRPr lang="en-US">
              <a:solidFill>
                <a:schemeClr val="accent1">
                  <a:lumMod val="25000"/>
                </a:schemeClr>
              </a:solidFill>
            </a:endParaRPr>
          </a:p>
        </p:txBody>
      </p:sp>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6455197" y="1357868"/>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Consumer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9228164" y="4329784"/>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Container Inventory</a:t>
            </a:r>
          </a:p>
        </p:txBody>
      </p:sp>
      <p:cxnSp>
        <p:nvCxnSpPr>
          <p:cNvPr id="71" name="Elbow Connector 70">
            <a:extLst>
              <a:ext uri="{FF2B5EF4-FFF2-40B4-BE49-F238E27FC236}">
                <a16:creationId xmlns:a16="http://schemas.microsoft.com/office/drawing/2014/main" id="{9B3950A4-1025-DB48-B886-5945ADD35206}"/>
              </a:ext>
            </a:extLst>
          </p:cNvPr>
          <p:cNvCxnSpPr>
            <a:cxnSpLocks/>
            <a:stCxn id="27" idx="1"/>
            <a:endCxn id="10" idx="0"/>
          </p:cNvCxnSpPr>
          <p:nvPr/>
        </p:nvCxnSpPr>
        <p:spPr>
          <a:xfrm rot="10800000" flipV="1">
            <a:off x="2889775" y="1544639"/>
            <a:ext cx="3565422" cy="26732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F495E1A9-5EC6-5446-ACF5-3911A287BB83}"/>
              </a:ext>
            </a:extLst>
          </p:cNvPr>
          <p:cNvSpPr/>
          <p:nvPr/>
        </p:nvSpPr>
        <p:spPr>
          <a:xfrm>
            <a:off x="6478199" y="1913633"/>
            <a:ext cx="1749097" cy="373542"/>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a:solidFill>
                  <a:schemeClr val="tx1"/>
                </a:solidFill>
                <a:latin typeface="IBM Plex Sans" panose="020B0503050203000203" pitchFamily="34" charset="77"/>
                <a:cs typeface="Arial"/>
              </a:rPr>
              <a:t>Pandas DF</a:t>
            </a:r>
          </a:p>
        </p:txBody>
      </p:sp>
    </p:spTree>
    <p:extLst>
      <p:ext uri="{BB962C8B-B14F-4D97-AF65-F5344CB8AC3E}">
        <p14:creationId xmlns:p14="http://schemas.microsoft.com/office/powerpoint/2010/main" val="187512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Messaging</a:t>
            </a: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Config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Config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Config</a:t>
            </a:r>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Config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dirty="0"/>
              <a:t>Config</a:t>
            </a:r>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60</a:t>
            </a:fld>
            <a:endParaRPr lang="en-US"/>
          </a:p>
        </p:txBody>
      </p:sp>
      <p:sp>
        <p:nvSpPr>
          <p:cNvPr id="6" name="Rectangle 5">
            <a:extLst>
              <a:ext uri="{FF2B5EF4-FFF2-40B4-BE49-F238E27FC236}">
                <a16:creationId xmlns:a16="http://schemas.microsoft.com/office/drawing/2014/main" id="{B53C0033-8D9E-604C-9B28-5FDD36C6C800}"/>
              </a:ext>
            </a:extLst>
          </p:cNvPr>
          <p:cNvSpPr/>
          <p:nvPr/>
        </p:nvSpPr>
        <p:spPr>
          <a:xfrm>
            <a:off x="8846383" y="773966"/>
            <a:ext cx="2716715" cy="26548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a:solidFill>
                <a:schemeClr val="tx1"/>
              </a:solidFill>
            </a:endParaRPr>
          </a:p>
        </p:txBody>
      </p:sp>
      <p:sp>
        <p:nvSpPr>
          <p:cNvPr id="7" name="Rectangle 6">
            <a:extLst>
              <a:ext uri="{FF2B5EF4-FFF2-40B4-BE49-F238E27FC236}">
                <a16:creationId xmlns:a16="http://schemas.microsoft.com/office/drawing/2014/main" id="{3544A235-B4DC-0446-A2FD-C7DAEC5F0F98}"/>
              </a:ext>
            </a:extLst>
          </p:cNvPr>
          <p:cNvSpPr/>
          <p:nvPr/>
        </p:nvSpPr>
        <p:spPr>
          <a:xfrm>
            <a:off x="6452424"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Reefer</a:t>
            </a:r>
          </a:p>
          <a:p>
            <a:pPr algn="ctr"/>
            <a:r>
              <a:rPr lang="en-US"/>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7955885"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2994"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35713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74107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35713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1004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67281"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88121"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91370" y="1279215"/>
            <a:ext cx="976549" cy="261610"/>
          </a:xfrm>
          <a:prstGeom prst="rect">
            <a:avLst/>
          </a:prstGeom>
          <a:noFill/>
        </p:spPr>
        <p:txBody>
          <a:bodyPr wrap="none" rtlCol="0">
            <a:spAutoFit/>
          </a:bodyPr>
          <a:lstStyle/>
          <a:p>
            <a:r>
              <a:rPr lang="en-US" sz="110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66323" y="2603792"/>
            <a:ext cx="1140056" cy="261610"/>
          </a:xfrm>
          <a:prstGeom prst="rect">
            <a:avLst/>
          </a:prstGeom>
          <a:noFill/>
        </p:spPr>
        <p:txBody>
          <a:bodyPr wrap="none" rtlCol="0">
            <a:spAutoFit/>
          </a:bodyPr>
          <a:lstStyle/>
          <a:p>
            <a:r>
              <a:rPr lang="en-US" sz="110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377230" y="2885048"/>
            <a:ext cx="1578592" cy="108703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5979164" y="2399858"/>
            <a:ext cx="1086819"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6" idx="1"/>
          </p:cNvCxnSpPr>
          <p:nvPr/>
        </p:nvCxnSpPr>
        <p:spPr>
          <a:xfrm flipV="1">
            <a:off x="7386592" y="2101377"/>
            <a:ext cx="1459791" cy="298481"/>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450276" y="3637836"/>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DB2 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64" idx="1"/>
            <a:endCxn id="31" idx="2"/>
          </p:cNvCxnSpPr>
          <p:nvPr/>
        </p:nvCxnSpPr>
        <p:spPr>
          <a:xfrm rot="10800000">
            <a:off x="7365752" y="1757992"/>
            <a:ext cx="1531325" cy="1534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10197" y="1731411"/>
            <a:ext cx="1034947"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a:endCxn id="12" idx="0"/>
          </p:cNvCxnSpPr>
          <p:nvPr/>
        </p:nvCxnSpPr>
        <p:spPr>
          <a:xfrm rot="10800000" flipV="1">
            <a:off x="3379174" y="1731411"/>
            <a:ext cx="1361900" cy="248644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83E4204F-8882-0241-80A6-E4E11E3B4783}"/>
              </a:ext>
            </a:extLst>
          </p:cNvPr>
          <p:cNvGrpSpPr/>
          <p:nvPr/>
        </p:nvGrpSpPr>
        <p:grpSpPr>
          <a:xfrm>
            <a:off x="9522443" y="828981"/>
            <a:ext cx="1098679" cy="325376"/>
            <a:chOff x="3383969" y="684409"/>
            <a:chExt cx="626831" cy="266407"/>
          </a:xfrm>
        </p:grpSpPr>
        <p:grpSp>
          <p:nvGrpSpPr>
            <p:cNvPr id="48" name="Group 47">
              <a:extLst>
                <a:ext uri="{FF2B5EF4-FFF2-40B4-BE49-F238E27FC236}">
                  <a16:creationId xmlns:a16="http://schemas.microsoft.com/office/drawing/2014/main" id="{E52D40AC-BC02-2945-B7B0-F7C0B35F0885}"/>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57" name="Oval 56">
                <a:extLst>
                  <a:ext uri="{FF2B5EF4-FFF2-40B4-BE49-F238E27FC236}">
                    <a16:creationId xmlns:a16="http://schemas.microsoft.com/office/drawing/2014/main" id="{DB44B4EC-920F-6349-81F6-755D1BB10C63}"/>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8" name="Straight Connector 57">
                <a:extLst>
                  <a:ext uri="{FF2B5EF4-FFF2-40B4-BE49-F238E27FC236}">
                    <a16:creationId xmlns:a16="http://schemas.microsoft.com/office/drawing/2014/main" id="{A5F3D78E-B802-2940-A9D7-1B05C3C4442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BB88E92B-2F59-1741-BF5D-1A85F14F7DD5}"/>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54" name="Oval 53">
                <a:extLst>
                  <a:ext uri="{FF2B5EF4-FFF2-40B4-BE49-F238E27FC236}">
                    <a16:creationId xmlns:a16="http://schemas.microsoft.com/office/drawing/2014/main" id="{44BD2581-0B09-774E-85D3-F718BBFC9CC2}"/>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6" name="Straight Connector 55">
                <a:extLst>
                  <a:ext uri="{FF2B5EF4-FFF2-40B4-BE49-F238E27FC236}">
                    <a16:creationId xmlns:a16="http://schemas.microsoft.com/office/drawing/2014/main" id="{D5DB08E2-94F6-2944-A965-5090E17C2F2E}"/>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478501D-D324-E74B-A7EF-F7DEB278BC05}"/>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51" name="Oval 50">
                <a:extLst>
                  <a:ext uri="{FF2B5EF4-FFF2-40B4-BE49-F238E27FC236}">
                    <a16:creationId xmlns:a16="http://schemas.microsoft.com/office/drawing/2014/main" id="{868044FA-ADD4-D841-8DBF-FFF226657E80}"/>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53" name="Straight Connector 52">
                <a:extLst>
                  <a:ext uri="{FF2B5EF4-FFF2-40B4-BE49-F238E27FC236}">
                    <a16:creationId xmlns:a16="http://schemas.microsoft.com/office/drawing/2014/main" id="{CAC0E4FC-0001-D643-9760-406678D46F35}"/>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61" name="Rectangle 60">
            <a:extLst>
              <a:ext uri="{FF2B5EF4-FFF2-40B4-BE49-F238E27FC236}">
                <a16:creationId xmlns:a16="http://schemas.microsoft.com/office/drawing/2014/main" id="{E97A7356-06CB-F74A-8A1E-B94C8C4787DE}"/>
              </a:ext>
            </a:extLst>
          </p:cNvPr>
          <p:cNvSpPr/>
          <p:nvPr/>
        </p:nvSpPr>
        <p:spPr>
          <a:xfrm>
            <a:off x="8897076" y="1164678"/>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SOAP API Container Controller</a:t>
            </a:r>
          </a:p>
        </p:txBody>
      </p:sp>
      <p:sp>
        <p:nvSpPr>
          <p:cNvPr id="62" name="Rectangle 61">
            <a:extLst>
              <a:ext uri="{FF2B5EF4-FFF2-40B4-BE49-F238E27FC236}">
                <a16:creationId xmlns:a16="http://schemas.microsoft.com/office/drawing/2014/main" id="{B9A5C8C3-7201-2440-9834-3E9651A5E546}"/>
              </a:ext>
            </a:extLst>
          </p:cNvPr>
          <p:cNvSpPr/>
          <p:nvPr/>
        </p:nvSpPr>
        <p:spPr>
          <a:xfrm>
            <a:off x="8892210" y="2729467"/>
            <a:ext cx="2618446"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WebSphere </a:t>
            </a:r>
            <a:r>
              <a:rPr lang="en-US" sz="1333" err="1">
                <a:solidFill>
                  <a:prstClr val="white"/>
                </a:solidFill>
                <a:latin typeface="Arial"/>
              </a:rPr>
              <a:t>AppServer</a:t>
            </a:r>
            <a:endParaRPr lang="en-US" sz="1333">
              <a:solidFill>
                <a:prstClr val="white"/>
              </a:solidFill>
              <a:latin typeface="Arial"/>
            </a:endParaRPr>
          </a:p>
        </p:txBody>
      </p:sp>
      <p:sp>
        <p:nvSpPr>
          <p:cNvPr id="63" name="Rectangle 62">
            <a:extLst>
              <a:ext uri="{FF2B5EF4-FFF2-40B4-BE49-F238E27FC236}">
                <a16:creationId xmlns:a16="http://schemas.microsoft.com/office/drawing/2014/main" id="{28914679-90CD-3943-8C70-6DCECDCABFBE}"/>
              </a:ext>
            </a:extLst>
          </p:cNvPr>
          <p:cNvSpPr/>
          <p:nvPr/>
        </p:nvSpPr>
        <p:spPr>
          <a:xfrm>
            <a:off x="8897077" y="2189935"/>
            <a:ext cx="2618446"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chemeClr val="accent3"/>
                </a:solidFill>
                <a:latin typeface="Arial"/>
              </a:rPr>
              <a:t>DAO</a:t>
            </a:r>
          </a:p>
        </p:txBody>
      </p:sp>
      <p:sp>
        <p:nvSpPr>
          <p:cNvPr id="64" name="Rectangle 63">
            <a:extLst>
              <a:ext uri="{FF2B5EF4-FFF2-40B4-BE49-F238E27FC236}">
                <a16:creationId xmlns:a16="http://schemas.microsoft.com/office/drawing/2014/main" id="{8EC63ED9-B9D6-D143-8D53-CF8688F66FD8}"/>
              </a:ext>
            </a:extLst>
          </p:cNvPr>
          <p:cNvSpPr/>
          <p:nvPr/>
        </p:nvSpPr>
        <p:spPr>
          <a:xfrm>
            <a:off x="8897076" y="1677305"/>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Container Services</a:t>
            </a:r>
          </a:p>
          <a:p>
            <a:pPr defTabSz="914377" eaLnBrk="1" fontAlgn="auto" hangingPunct="1">
              <a:spcBef>
                <a:spcPts val="0"/>
              </a:spcBef>
              <a:spcAft>
                <a:spcPts val="0"/>
              </a:spcAft>
            </a:pPr>
            <a:r>
              <a:rPr lang="en-US" sz="1333">
                <a:solidFill>
                  <a:prstClr val="white"/>
                </a:solidFill>
                <a:latin typeface="Arial"/>
              </a:rPr>
              <a:t>JMS Producer / Listener</a:t>
            </a:r>
          </a:p>
        </p:txBody>
      </p:sp>
      <p:pic>
        <p:nvPicPr>
          <p:cNvPr id="69" name="Picture 40">
            <a:extLst>
              <a:ext uri="{FF2B5EF4-FFF2-40B4-BE49-F238E27FC236}">
                <a16:creationId xmlns:a16="http://schemas.microsoft.com/office/drawing/2014/main" id="{7D465512-EF30-054B-80F9-C4E623875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60700" y="325377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0">
            <a:extLst>
              <a:ext uri="{FF2B5EF4-FFF2-40B4-BE49-F238E27FC236}">
                <a16:creationId xmlns:a16="http://schemas.microsoft.com/office/drawing/2014/main" id="{BB2879A2-AE5F-B84D-A73C-F5DCB73B3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929" y="2870584"/>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a:extLst>
              <a:ext uri="{FF2B5EF4-FFF2-40B4-BE49-F238E27FC236}">
                <a16:creationId xmlns:a16="http://schemas.microsoft.com/office/drawing/2014/main" id="{7645506A-7DF7-FE4A-B8B0-61D4DE346497}"/>
              </a:ext>
            </a:extLst>
          </p:cNvPr>
          <p:cNvPicPr>
            <a:picLocks noChangeAspect="1"/>
          </p:cNvPicPr>
          <p:nvPr/>
        </p:nvPicPr>
        <p:blipFill>
          <a:blip r:embed="rId5"/>
          <a:stretch>
            <a:fillRect/>
          </a:stretch>
        </p:blipFill>
        <p:spPr>
          <a:xfrm>
            <a:off x="2293865" y="2675539"/>
            <a:ext cx="300230" cy="274496"/>
          </a:xfrm>
          <a:prstGeom prst="rect">
            <a:avLst/>
          </a:prstGeom>
        </p:spPr>
      </p:pic>
      <p:pic>
        <p:nvPicPr>
          <p:cNvPr id="73" name="Picture 72">
            <a:extLst>
              <a:ext uri="{FF2B5EF4-FFF2-40B4-BE49-F238E27FC236}">
                <a16:creationId xmlns:a16="http://schemas.microsoft.com/office/drawing/2014/main" id="{180C47E9-C737-7744-82D0-B6A8AA10F48C}"/>
              </a:ext>
            </a:extLst>
          </p:cNvPr>
          <p:cNvPicPr>
            <a:picLocks noChangeAspect="1"/>
          </p:cNvPicPr>
          <p:nvPr/>
        </p:nvPicPr>
        <p:blipFill>
          <a:blip r:embed="rId5"/>
          <a:stretch>
            <a:fillRect/>
          </a:stretch>
        </p:blipFill>
        <p:spPr>
          <a:xfrm>
            <a:off x="4628795" y="3048765"/>
            <a:ext cx="300230" cy="274496"/>
          </a:xfrm>
          <a:prstGeom prst="rect">
            <a:avLst/>
          </a:prstGeom>
        </p:spPr>
      </p:pic>
      <p:pic>
        <p:nvPicPr>
          <p:cNvPr id="75" name="Picture 74">
            <a:extLst>
              <a:ext uri="{FF2B5EF4-FFF2-40B4-BE49-F238E27FC236}">
                <a16:creationId xmlns:a16="http://schemas.microsoft.com/office/drawing/2014/main" id="{4F111FB4-9D51-404C-9728-BD9FA43D0E57}"/>
              </a:ext>
            </a:extLst>
          </p:cNvPr>
          <p:cNvPicPr>
            <a:picLocks noChangeAspect="1"/>
          </p:cNvPicPr>
          <p:nvPr/>
        </p:nvPicPr>
        <p:blipFill>
          <a:blip r:embed="rId5"/>
          <a:stretch>
            <a:fillRect/>
          </a:stretch>
        </p:blipFill>
        <p:spPr>
          <a:xfrm>
            <a:off x="11339382" y="3279525"/>
            <a:ext cx="300230" cy="274496"/>
          </a:xfrm>
          <a:prstGeom prst="rect">
            <a:avLst/>
          </a:prstGeom>
        </p:spPr>
      </p:pic>
    </p:spTree>
    <p:extLst>
      <p:ext uri="{BB962C8B-B14F-4D97-AF65-F5344CB8AC3E}">
        <p14:creationId xmlns:p14="http://schemas.microsoft.com/office/powerpoint/2010/main" val="8147657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kafka</a:t>
            </a:r>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0</a:t>
            </a:r>
            <a:endParaRPr lang="en-US" sz="667" kern="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1</a:t>
            </a:r>
            <a:endParaRPr lang="en-US" sz="667" kern="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2</a:t>
            </a:r>
            <a:endParaRPr lang="en-US" sz="667" kern="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3</a:t>
            </a:r>
            <a:endParaRPr lang="en-US" sz="667" kern="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4</a:t>
            </a:r>
            <a:endParaRPr lang="en-US" sz="667" kern="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5</a:t>
            </a:r>
            <a:endParaRPr lang="en-US" sz="667" kern="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a:solidFill>
                  <a:srgbClr val="FFFFFF"/>
                </a:solidFill>
                <a:latin typeface="Arial"/>
                <a:cs typeface="+mn-cs"/>
              </a:rPr>
              <a:t>6</a:t>
            </a:r>
            <a:endParaRPr lang="en-US" sz="667" kern="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a:t>(</a:t>
            </a:r>
            <a:r>
              <a:rPr lang="en-US" sz="1467" err="1"/>
              <a:t>key,values</a:t>
            </a:r>
            <a:r>
              <a:rPr lang="en-US" sz="1467"/>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a:t>(24, (24, “</a:t>
            </a:r>
            <a:r>
              <a:rPr lang="en-US" sz="1333" err="1"/>
              <a:t>abc</a:t>
            </a:r>
            <a:r>
              <a:rPr lang="en-US" sz="1333"/>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62</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a:t>[ </a:t>
            </a:r>
            <a:r>
              <a:rPr lang="en-US" sz="1400" err="1"/>
              <a:t>primary_key</a:t>
            </a:r>
            <a:r>
              <a:rPr lang="en-US" sz="140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64</a:t>
            </a:fld>
            <a:endParaRPr lang="en-US">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a:t>[ </a:t>
            </a:r>
            <a:r>
              <a:rPr lang="en-US" sz="1467" err="1"/>
              <a:t>primary_key</a:t>
            </a:r>
            <a:r>
              <a:rPr lang="en-US" sz="1467"/>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err="1">
                <a:solidFill>
                  <a:srgbClr val="7030A0"/>
                </a:solidFill>
                <a:latin typeface="Arial"/>
              </a:rPr>
              <a:t>Kubelet</a:t>
            </a:r>
            <a:endParaRPr lang="en-US" sz="1333" b="1">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AAE1-C1E0-124D-A391-C2759F1183C7}"/>
              </a:ext>
            </a:extLst>
          </p:cNvPr>
          <p:cNvSpPr>
            <a:spLocks noGrp="1"/>
          </p:cNvSpPr>
          <p:nvPr>
            <p:ph type="title"/>
          </p:nvPr>
        </p:nvSpPr>
        <p:spPr>
          <a:xfrm>
            <a:off x="390788" y="60120"/>
            <a:ext cx="10886813" cy="615570"/>
          </a:xfrm>
        </p:spPr>
        <p:txBody>
          <a:bodyPr/>
          <a:lstStyle/>
          <a:p>
            <a:r>
              <a:rPr lang="en-US"/>
              <a:t>Schema Registry</a:t>
            </a:r>
          </a:p>
        </p:txBody>
      </p:sp>
      <p:sp>
        <p:nvSpPr>
          <p:cNvPr id="4" name="Slide Number Placeholder 3">
            <a:extLst>
              <a:ext uri="{FF2B5EF4-FFF2-40B4-BE49-F238E27FC236}">
                <a16:creationId xmlns:a16="http://schemas.microsoft.com/office/drawing/2014/main" id="{A070367F-4B77-284A-8D02-C8F00A12021B}"/>
              </a:ext>
            </a:extLst>
          </p:cNvPr>
          <p:cNvSpPr>
            <a:spLocks noGrp="1"/>
          </p:cNvSpPr>
          <p:nvPr>
            <p:ph type="sldNum" sz="quarter" idx="12"/>
          </p:nvPr>
        </p:nvSpPr>
        <p:spPr/>
        <p:txBody>
          <a:bodyPr/>
          <a:lstStyle/>
          <a:p>
            <a:fld id="{E9549862-13E2-C34D-815E-8545BD36FC59}" type="slidenum">
              <a:rPr lang="en-US" smtClean="0">
                <a:solidFill>
                  <a:srgbClr val="6D7777"/>
                </a:solidFill>
              </a:rPr>
              <a:pPr/>
              <a:t>65</a:t>
            </a:fld>
            <a:endParaRPr lang="en-US">
              <a:solidFill>
                <a:srgbClr val="6D7777"/>
              </a:solidFill>
            </a:endParaRPr>
          </a:p>
        </p:txBody>
      </p:sp>
      <p:sp>
        <p:nvSpPr>
          <p:cNvPr id="5" name="Rounded Rectangle 4">
            <a:extLst>
              <a:ext uri="{FF2B5EF4-FFF2-40B4-BE49-F238E27FC236}">
                <a16:creationId xmlns:a16="http://schemas.microsoft.com/office/drawing/2014/main" id="{80AC494B-C03D-3647-BCEB-8338B904799E}"/>
              </a:ext>
            </a:extLst>
          </p:cNvPr>
          <p:cNvSpPr/>
          <p:nvPr/>
        </p:nvSpPr>
        <p:spPr>
          <a:xfrm>
            <a:off x="2995222" y="5104167"/>
            <a:ext cx="5158737" cy="9144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2060"/>
                </a:solidFill>
              </a:rPr>
              <a:t>Schema Registry</a:t>
            </a:r>
          </a:p>
        </p:txBody>
      </p:sp>
      <p:sp>
        <p:nvSpPr>
          <p:cNvPr id="6" name="Rounded Rectangle 5">
            <a:extLst>
              <a:ext uri="{FF2B5EF4-FFF2-40B4-BE49-F238E27FC236}">
                <a16:creationId xmlns:a16="http://schemas.microsoft.com/office/drawing/2014/main" id="{C405F0E7-499B-6848-9171-B0019259BAA7}"/>
              </a:ext>
            </a:extLst>
          </p:cNvPr>
          <p:cNvSpPr/>
          <p:nvPr/>
        </p:nvSpPr>
        <p:spPr bwMode="auto">
          <a:xfrm>
            <a:off x="4962991"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0</a:t>
            </a:r>
            <a:endParaRPr lang="en-US" sz="667">
              <a:solidFill>
                <a:schemeClr val="bg1"/>
              </a:solidFill>
            </a:endParaRPr>
          </a:p>
        </p:txBody>
      </p:sp>
      <p:sp>
        <p:nvSpPr>
          <p:cNvPr id="7" name="Rounded Rectangle 6">
            <a:extLst>
              <a:ext uri="{FF2B5EF4-FFF2-40B4-BE49-F238E27FC236}">
                <a16:creationId xmlns:a16="http://schemas.microsoft.com/office/drawing/2014/main" id="{E59FDCA4-59D9-664B-B22C-66CF1E9D481E}"/>
              </a:ext>
            </a:extLst>
          </p:cNvPr>
          <p:cNvSpPr/>
          <p:nvPr/>
        </p:nvSpPr>
        <p:spPr bwMode="auto">
          <a:xfrm>
            <a:off x="520682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1</a:t>
            </a:r>
            <a:endParaRPr lang="en-US" sz="667">
              <a:solidFill>
                <a:schemeClr val="bg1"/>
              </a:solidFill>
            </a:endParaRPr>
          </a:p>
        </p:txBody>
      </p:sp>
      <p:sp>
        <p:nvSpPr>
          <p:cNvPr id="8" name="Rounded Rectangle 7">
            <a:extLst>
              <a:ext uri="{FF2B5EF4-FFF2-40B4-BE49-F238E27FC236}">
                <a16:creationId xmlns:a16="http://schemas.microsoft.com/office/drawing/2014/main" id="{BA173D94-CC1E-2F47-8771-8A9B13AFA8ED}"/>
              </a:ext>
            </a:extLst>
          </p:cNvPr>
          <p:cNvSpPr/>
          <p:nvPr/>
        </p:nvSpPr>
        <p:spPr bwMode="auto">
          <a:xfrm>
            <a:off x="5452390"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2</a:t>
            </a:r>
            <a:endParaRPr lang="en-US" sz="667">
              <a:solidFill>
                <a:schemeClr val="bg1"/>
              </a:solidFill>
            </a:endParaRPr>
          </a:p>
        </p:txBody>
      </p:sp>
      <p:sp>
        <p:nvSpPr>
          <p:cNvPr id="9" name="Rounded Rectangle 8">
            <a:extLst>
              <a:ext uri="{FF2B5EF4-FFF2-40B4-BE49-F238E27FC236}">
                <a16:creationId xmlns:a16="http://schemas.microsoft.com/office/drawing/2014/main" id="{18905BF9-D627-9348-89B4-D8585375F7E3}"/>
              </a:ext>
            </a:extLst>
          </p:cNvPr>
          <p:cNvSpPr/>
          <p:nvPr/>
        </p:nvSpPr>
        <p:spPr bwMode="auto">
          <a:xfrm>
            <a:off x="5696227"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3</a:t>
            </a:r>
            <a:endParaRPr lang="en-US" sz="667">
              <a:solidFill>
                <a:schemeClr val="bg1"/>
              </a:solidFill>
            </a:endParaRPr>
          </a:p>
        </p:txBody>
      </p:sp>
      <p:sp>
        <p:nvSpPr>
          <p:cNvPr id="10" name="Rounded Rectangle 9">
            <a:extLst>
              <a:ext uri="{FF2B5EF4-FFF2-40B4-BE49-F238E27FC236}">
                <a16:creationId xmlns:a16="http://schemas.microsoft.com/office/drawing/2014/main" id="{90AD6947-3F4E-644A-9045-EFB547DAEBE0}"/>
              </a:ext>
            </a:extLst>
          </p:cNvPr>
          <p:cNvSpPr/>
          <p:nvPr/>
        </p:nvSpPr>
        <p:spPr bwMode="auto">
          <a:xfrm>
            <a:off x="5941788"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4</a:t>
            </a:r>
            <a:endParaRPr lang="en-US" sz="667">
              <a:solidFill>
                <a:schemeClr val="bg1"/>
              </a:solidFill>
            </a:endParaRPr>
          </a:p>
        </p:txBody>
      </p:sp>
      <p:sp>
        <p:nvSpPr>
          <p:cNvPr id="11" name="Rounded Rectangle 10">
            <a:extLst>
              <a:ext uri="{FF2B5EF4-FFF2-40B4-BE49-F238E27FC236}">
                <a16:creationId xmlns:a16="http://schemas.microsoft.com/office/drawing/2014/main" id="{560FF92C-4F20-3345-B304-63FC5556055D}"/>
              </a:ext>
            </a:extLst>
          </p:cNvPr>
          <p:cNvSpPr/>
          <p:nvPr/>
        </p:nvSpPr>
        <p:spPr bwMode="auto">
          <a:xfrm>
            <a:off x="6172584" y="289804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a:solidFill>
                  <a:schemeClr val="bg1"/>
                </a:solidFill>
              </a:rPr>
              <a:t>5</a:t>
            </a:r>
            <a:endParaRPr lang="en-US" sz="667">
              <a:solidFill>
                <a:schemeClr val="bg1"/>
              </a:solidFill>
            </a:endParaRPr>
          </a:p>
        </p:txBody>
      </p:sp>
      <p:sp>
        <p:nvSpPr>
          <p:cNvPr id="12" name="AutoShape 4">
            <a:extLst>
              <a:ext uri="{FF2B5EF4-FFF2-40B4-BE49-F238E27FC236}">
                <a16:creationId xmlns:a16="http://schemas.microsoft.com/office/drawing/2014/main" id="{D8CE708D-278D-4440-A7B9-9597A6460147}"/>
              </a:ext>
            </a:extLst>
          </p:cNvPr>
          <p:cNvSpPr>
            <a:spLocks noChangeArrowheads="1"/>
          </p:cNvSpPr>
          <p:nvPr/>
        </p:nvSpPr>
        <p:spPr bwMode="auto">
          <a:xfrm>
            <a:off x="4095328" y="2605748"/>
            <a:ext cx="3513917"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a:p>
        </p:txBody>
      </p:sp>
      <p:sp>
        <p:nvSpPr>
          <p:cNvPr id="13" name="TextBox 12">
            <a:extLst>
              <a:ext uri="{FF2B5EF4-FFF2-40B4-BE49-F238E27FC236}">
                <a16:creationId xmlns:a16="http://schemas.microsoft.com/office/drawing/2014/main" id="{78EDDA55-0D08-C743-9F7A-5B7E19E69DFA}"/>
              </a:ext>
            </a:extLst>
          </p:cNvPr>
          <p:cNvSpPr txBox="1"/>
          <p:nvPr/>
        </p:nvSpPr>
        <p:spPr>
          <a:xfrm>
            <a:off x="4896394" y="3584896"/>
            <a:ext cx="1249060" cy="369332"/>
          </a:xfrm>
          <a:prstGeom prst="rect">
            <a:avLst/>
          </a:prstGeom>
          <a:noFill/>
        </p:spPr>
        <p:txBody>
          <a:bodyPr wrap="none" rtlCol="0">
            <a:spAutoFit/>
          </a:bodyPr>
          <a:lstStyle/>
          <a:p>
            <a:r>
              <a:rPr lang="en-US">
                <a:solidFill>
                  <a:schemeClr val="accent1">
                    <a:lumMod val="25000"/>
                  </a:schemeClr>
                </a:solidFill>
              </a:rPr>
              <a:t>containers</a:t>
            </a:r>
          </a:p>
        </p:txBody>
      </p:sp>
      <p:pic>
        <p:nvPicPr>
          <p:cNvPr id="14" name="Picture 13">
            <a:extLst>
              <a:ext uri="{FF2B5EF4-FFF2-40B4-BE49-F238E27FC236}">
                <a16:creationId xmlns:a16="http://schemas.microsoft.com/office/drawing/2014/main" id="{BB4FF180-1C05-784B-A46B-40E95FFBD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0606" y="2611046"/>
            <a:ext cx="523018" cy="690721"/>
          </a:xfrm>
          <a:prstGeom prst="rect">
            <a:avLst/>
          </a:prstGeom>
        </p:spPr>
      </p:pic>
      <p:sp>
        <p:nvSpPr>
          <p:cNvPr id="16" name="Rectangle 15">
            <a:extLst>
              <a:ext uri="{FF2B5EF4-FFF2-40B4-BE49-F238E27FC236}">
                <a16:creationId xmlns:a16="http://schemas.microsoft.com/office/drawing/2014/main" id="{4E419B7A-9256-9B44-997F-8129F712C493}"/>
              </a:ext>
            </a:extLst>
          </p:cNvPr>
          <p:cNvSpPr/>
          <p:nvPr/>
        </p:nvSpPr>
        <p:spPr>
          <a:xfrm>
            <a:off x="7609245" y="1593835"/>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sp>
        <p:nvSpPr>
          <p:cNvPr id="17" name="Rectangle 16">
            <a:extLst>
              <a:ext uri="{FF2B5EF4-FFF2-40B4-BE49-F238E27FC236}">
                <a16:creationId xmlns:a16="http://schemas.microsoft.com/office/drawing/2014/main" id="{7F8875B1-016D-8F4E-87D9-0D2CBD9E5EC7}"/>
              </a:ext>
            </a:extLst>
          </p:cNvPr>
          <p:cNvSpPr/>
          <p:nvPr/>
        </p:nvSpPr>
        <p:spPr>
          <a:xfrm>
            <a:off x="390788" y="1078523"/>
            <a:ext cx="2097231" cy="15557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600">
                <a:solidFill>
                  <a:schemeClr val="bg1"/>
                </a:solidFill>
                <a:latin typeface="Arial"/>
              </a:rPr>
              <a:t>Reefer Container  Events Producer</a:t>
            </a:r>
          </a:p>
        </p:txBody>
      </p:sp>
      <p:sp>
        <p:nvSpPr>
          <p:cNvPr id="18" name="Rectangle 17">
            <a:extLst>
              <a:ext uri="{FF2B5EF4-FFF2-40B4-BE49-F238E27FC236}">
                <a16:creationId xmlns:a16="http://schemas.microsoft.com/office/drawing/2014/main" id="{19F0F851-3352-D54C-AB82-33ABBFBBEFA9}"/>
              </a:ext>
            </a:extLst>
          </p:cNvPr>
          <p:cNvSpPr/>
          <p:nvPr/>
        </p:nvSpPr>
        <p:spPr>
          <a:xfrm>
            <a:off x="9130409" y="3127550"/>
            <a:ext cx="2519724" cy="1529971"/>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t>Reefer Container </a:t>
            </a:r>
            <a:r>
              <a:rPr lang="en-US" sz="1600" err="1"/>
              <a:t>Mng</a:t>
            </a:r>
            <a:r>
              <a:rPr lang="en-US" sz="1600"/>
              <a:t> Service (Consumer)</a:t>
            </a:r>
          </a:p>
        </p:txBody>
      </p:sp>
      <p:pic>
        <p:nvPicPr>
          <p:cNvPr id="22" name="Picture 21">
            <a:extLst>
              <a:ext uri="{FF2B5EF4-FFF2-40B4-BE49-F238E27FC236}">
                <a16:creationId xmlns:a16="http://schemas.microsoft.com/office/drawing/2014/main" id="{60028C2D-321B-6D44-8051-FD615175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038" y="5319075"/>
            <a:ext cx="523018" cy="690721"/>
          </a:xfrm>
          <a:prstGeom prst="rect">
            <a:avLst/>
          </a:prstGeom>
        </p:spPr>
      </p:pic>
      <p:sp>
        <p:nvSpPr>
          <p:cNvPr id="23" name="Rectangle 22">
            <a:extLst>
              <a:ext uri="{FF2B5EF4-FFF2-40B4-BE49-F238E27FC236}">
                <a16:creationId xmlns:a16="http://schemas.microsoft.com/office/drawing/2014/main" id="{8DBE4BDA-9CCD-F240-9F81-F1C5F2B7889D}"/>
              </a:ext>
            </a:extLst>
          </p:cNvPr>
          <p:cNvSpPr/>
          <p:nvPr/>
        </p:nvSpPr>
        <p:spPr>
          <a:xfrm>
            <a:off x="3216851" y="1718852"/>
            <a:ext cx="1758463"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ID + </a:t>
            </a:r>
          </a:p>
          <a:p>
            <a:pPr algn="ctr"/>
            <a:r>
              <a:rPr lang="en-US">
                <a:solidFill>
                  <a:srgbClr val="0000FF"/>
                </a:solidFill>
              </a:rPr>
              <a:t>message</a:t>
            </a:r>
          </a:p>
        </p:txBody>
      </p:sp>
      <p:cxnSp>
        <p:nvCxnSpPr>
          <p:cNvPr id="24" name="Elbow Connector 23">
            <a:extLst>
              <a:ext uri="{FF2B5EF4-FFF2-40B4-BE49-F238E27FC236}">
                <a16:creationId xmlns:a16="http://schemas.microsoft.com/office/drawing/2014/main" id="{7F3887A8-6985-8B48-AAD5-21ED5E27FDF3}"/>
              </a:ext>
            </a:extLst>
          </p:cNvPr>
          <p:cNvCxnSpPr>
            <a:cxnSpLocks/>
            <a:stCxn id="9" idx="0"/>
            <a:endCxn id="16" idx="1"/>
          </p:cNvCxnSpPr>
          <p:nvPr/>
        </p:nvCxnSpPr>
        <p:spPr>
          <a:xfrm rot="5400000" flipH="1" flipV="1">
            <a:off x="6215914" y="1504715"/>
            <a:ext cx="996425" cy="179023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BF94C9BC-39FA-4741-9F32-FF12938CAC65}"/>
              </a:ext>
            </a:extLst>
          </p:cNvPr>
          <p:cNvCxnSpPr>
            <a:cxnSpLocks/>
            <a:stCxn id="16" idx="3"/>
            <a:endCxn id="18" idx="0"/>
          </p:cNvCxnSpPr>
          <p:nvPr/>
        </p:nvCxnSpPr>
        <p:spPr>
          <a:xfrm>
            <a:off x="9367708" y="1901620"/>
            <a:ext cx="1022563" cy="122593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B2EB7B78-E2B2-5345-A508-DDB817EA03BD}"/>
              </a:ext>
            </a:extLst>
          </p:cNvPr>
          <p:cNvCxnSpPr>
            <a:cxnSpLocks/>
            <a:stCxn id="23" idx="3"/>
            <a:endCxn id="11" idx="0"/>
          </p:cNvCxnSpPr>
          <p:nvPr/>
        </p:nvCxnSpPr>
        <p:spPr>
          <a:xfrm>
            <a:off x="4975314" y="2026637"/>
            <a:ext cx="1320051" cy="871408"/>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8D2A221-2580-9B48-A3C5-BE6E9806A7F0}"/>
              </a:ext>
            </a:extLst>
          </p:cNvPr>
          <p:cNvCxnSpPr>
            <a:cxnSpLocks/>
            <a:stCxn id="17" idx="3"/>
            <a:endCxn id="23" idx="1"/>
          </p:cNvCxnSpPr>
          <p:nvPr/>
        </p:nvCxnSpPr>
        <p:spPr>
          <a:xfrm>
            <a:off x="2488019" y="1856412"/>
            <a:ext cx="728832" cy="17022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858B212-3609-D047-8EC0-70BCDF63E0F2}"/>
              </a:ext>
            </a:extLst>
          </p:cNvPr>
          <p:cNvSpPr/>
          <p:nvPr/>
        </p:nvSpPr>
        <p:spPr>
          <a:xfrm>
            <a:off x="1120393" y="408768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sp>
        <p:nvSpPr>
          <p:cNvPr id="38" name="Rectangle 37">
            <a:extLst>
              <a:ext uri="{FF2B5EF4-FFF2-40B4-BE49-F238E27FC236}">
                <a16:creationId xmlns:a16="http://schemas.microsoft.com/office/drawing/2014/main" id="{80754DFF-3981-4843-AD49-5209E5CDFA18}"/>
              </a:ext>
            </a:extLst>
          </p:cNvPr>
          <p:cNvSpPr/>
          <p:nvPr/>
        </p:nvSpPr>
        <p:spPr>
          <a:xfrm>
            <a:off x="8725593" y="5252833"/>
            <a:ext cx="119213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Avro Schema </a:t>
            </a:r>
          </a:p>
        </p:txBody>
      </p:sp>
      <p:cxnSp>
        <p:nvCxnSpPr>
          <p:cNvPr id="39" name="Elbow Connector 38">
            <a:extLst>
              <a:ext uri="{FF2B5EF4-FFF2-40B4-BE49-F238E27FC236}">
                <a16:creationId xmlns:a16="http://schemas.microsoft.com/office/drawing/2014/main" id="{A1EBE54F-487A-8A4F-A937-D1B2651200A1}"/>
              </a:ext>
            </a:extLst>
          </p:cNvPr>
          <p:cNvCxnSpPr>
            <a:cxnSpLocks/>
            <a:stCxn id="37" idx="2"/>
            <a:endCxn id="5" idx="1"/>
          </p:cNvCxnSpPr>
          <p:nvPr/>
        </p:nvCxnSpPr>
        <p:spPr>
          <a:xfrm rot="16200000" flipH="1">
            <a:off x="1982301" y="4548446"/>
            <a:ext cx="858112" cy="1167729"/>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C4C377F1-72FA-8B48-9C29-66D3C999B54E}"/>
              </a:ext>
            </a:extLst>
          </p:cNvPr>
          <p:cNvCxnSpPr>
            <a:cxnSpLocks/>
            <a:stCxn id="37" idx="0"/>
            <a:endCxn id="17" idx="2"/>
          </p:cNvCxnSpPr>
          <p:nvPr/>
        </p:nvCxnSpPr>
        <p:spPr>
          <a:xfrm rot="16200000" flipV="1">
            <a:off x="906757" y="3166948"/>
            <a:ext cx="1453385" cy="388089"/>
          </a:xfrm>
          <a:prstGeom prst="bentConnector3">
            <a:avLst>
              <a:gd name="adj1" fmla="val 50000"/>
            </a:avLst>
          </a:prstGeom>
          <a:ln>
            <a:solidFill>
              <a:srgbClr val="1B44A7"/>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5427270-EDBB-8449-BB78-BF99E708DB8C}"/>
              </a:ext>
            </a:extLst>
          </p:cNvPr>
          <p:cNvCxnSpPr>
            <a:cxnSpLocks/>
            <a:stCxn id="38" idx="3"/>
            <a:endCxn id="18" idx="2"/>
          </p:cNvCxnSpPr>
          <p:nvPr/>
        </p:nvCxnSpPr>
        <p:spPr>
          <a:xfrm flipV="1">
            <a:off x="9917723" y="4657521"/>
            <a:ext cx="472548" cy="903097"/>
          </a:xfrm>
          <a:prstGeom prst="bentConnector2">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B286AFF0-5635-AB48-8CDE-920EF40CE2C3}"/>
              </a:ext>
            </a:extLst>
          </p:cNvPr>
          <p:cNvCxnSpPr>
            <a:cxnSpLocks/>
            <a:stCxn id="5" idx="3"/>
            <a:endCxn id="38" idx="1"/>
          </p:cNvCxnSpPr>
          <p:nvPr/>
        </p:nvCxnSpPr>
        <p:spPr>
          <a:xfrm flipV="1">
            <a:off x="8153959" y="5560618"/>
            <a:ext cx="571634" cy="749"/>
          </a:xfrm>
          <a:prstGeom prst="bentConnector3">
            <a:avLst>
              <a:gd name="adj1" fmla="val 50000"/>
            </a:avLst>
          </a:prstGeom>
          <a:ln>
            <a:solidFill>
              <a:srgbClr val="1B44A7"/>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4A8FB6A-FEC6-D94C-923A-7E9FDE8D6E07}"/>
              </a:ext>
            </a:extLst>
          </p:cNvPr>
          <p:cNvSpPr/>
          <p:nvPr/>
        </p:nvSpPr>
        <p:spPr>
          <a:xfrm>
            <a:off x="732303" y="116187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5" name="Rectangle 64">
            <a:extLst>
              <a:ext uri="{FF2B5EF4-FFF2-40B4-BE49-F238E27FC236}">
                <a16:creationId xmlns:a16="http://schemas.microsoft.com/office/drawing/2014/main" id="{3BFFF9BB-25F0-1C47-938C-A4AE29E5C6F4}"/>
              </a:ext>
            </a:extLst>
          </p:cNvPr>
          <p:cNvSpPr/>
          <p:nvPr/>
        </p:nvSpPr>
        <p:spPr>
          <a:xfrm>
            <a:off x="9683171" y="3899795"/>
            <a:ext cx="1414200" cy="615570"/>
          </a:xfrm>
          <a:prstGeom prst="rect">
            <a:avLst/>
          </a:prstGeom>
          <a:noFill/>
          <a:ln w="15875">
            <a:solidFill>
              <a:srgbClr val="1B4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FF"/>
                </a:solidFill>
              </a:rPr>
              <a:t>Schema Cache </a:t>
            </a:r>
          </a:p>
        </p:txBody>
      </p:sp>
      <p:sp>
        <p:nvSpPr>
          <p:cNvPr id="66" name="TextBox 65">
            <a:extLst>
              <a:ext uri="{FF2B5EF4-FFF2-40B4-BE49-F238E27FC236}">
                <a16:creationId xmlns:a16="http://schemas.microsoft.com/office/drawing/2014/main" id="{04952274-229A-4148-8E02-DE8C5703B56A}"/>
              </a:ext>
            </a:extLst>
          </p:cNvPr>
          <p:cNvSpPr txBox="1"/>
          <p:nvPr/>
        </p:nvSpPr>
        <p:spPr>
          <a:xfrm>
            <a:off x="10210744" y="5578621"/>
            <a:ext cx="1813317" cy="369332"/>
          </a:xfrm>
          <a:prstGeom prst="rect">
            <a:avLst/>
          </a:prstGeom>
          <a:noFill/>
        </p:spPr>
        <p:txBody>
          <a:bodyPr wrap="none" rtlCol="0">
            <a:spAutoFit/>
          </a:bodyPr>
          <a:lstStyle/>
          <a:p>
            <a:r>
              <a:rPr lang="en-US"/>
              <a:t>Get schema(ID)</a:t>
            </a:r>
          </a:p>
        </p:txBody>
      </p:sp>
      <p:sp>
        <p:nvSpPr>
          <p:cNvPr id="67" name="TextBox 66">
            <a:extLst>
              <a:ext uri="{FF2B5EF4-FFF2-40B4-BE49-F238E27FC236}">
                <a16:creationId xmlns:a16="http://schemas.microsoft.com/office/drawing/2014/main" id="{30A3E60F-4F58-9140-8B6A-95858D15AD94}"/>
              </a:ext>
            </a:extLst>
          </p:cNvPr>
          <p:cNvSpPr txBox="1"/>
          <p:nvPr/>
        </p:nvSpPr>
        <p:spPr>
          <a:xfrm>
            <a:off x="423467" y="2825785"/>
            <a:ext cx="1018227" cy="646331"/>
          </a:xfrm>
          <a:prstGeom prst="rect">
            <a:avLst/>
          </a:prstGeom>
          <a:noFill/>
        </p:spPr>
        <p:txBody>
          <a:bodyPr wrap="none" rtlCol="0">
            <a:spAutoFit/>
          </a:bodyPr>
          <a:lstStyle/>
          <a:p>
            <a:r>
              <a:rPr lang="en-US"/>
              <a:t>register </a:t>
            </a:r>
          </a:p>
          <a:p>
            <a:r>
              <a:rPr lang="en-US"/>
              <a:t>schema</a:t>
            </a:r>
          </a:p>
        </p:txBody>
      </p:sp>
      <p:sp>
        <p:nvSpPr>
          <p:cNvPr id="69" name="TextBox 68">
            <a:extLst>
              <a:ext uri="{FF2B5EF4-FFF2-40B4-BE49-F238E27FC236}">
                <a16:creationId xmlns:a16="http://schemas.microsoft.com/office/drawing/2014/main" id="{D0EF27C5-8559-774B-AADE-885E637AF1FB}"/>
              </a:ext>
            </a:extLst>
          </p:cNvPr>
          <p:cNvSpPr txBox="1"/>
          <p:nvPr/>
        </p:nvSpPr>
        <p:spPr>
          <a:xfrm>
            <a:off x="1538461" y="2661437"/>
            <a:ext cx="944489" cy="276999"/>
          </a:xfrm>
          <a:prstGeom prst="rect">
            <a:avLst/>
          </a:prstGeom>
          <a:noFill/>
        </p:spPr>
        <p:txBody>
          <a:bodyPr wrap="none" rtlCol="0">
            <a:spAutoFit/>
          </a:bodyPr>
          <a:lstStyle/>
          <a:p>
            <a:r>
              <a:rPr lang="en-US" sz="1200">
                <a:solidFill>
                  <a:srgbClr val="0000FF"/>
                </a:solidFill>
              </a:rPr>
              <a:t>Schema ID</a:t>
            </a:r>
          </a:p>
        </p:txBody>
      </p:sp>
      <p:sp>
        <p:nvSpPr>
          <p:cNvPr id="70" name="Rectangle 69">
            <a:hlinkClick r:id="rId3"/>
            <a:extLst>
              <a:ext uri="{FF2B5EF4-FFF2-40B4-BE49-F238E27FC236}">
                <a16:creationId xmlns:a16="http://schemas.microsoft.com/office/drawing/2014/main" id="{4FC8BFFF-330E-764F-AD79-B4FE829AF66C}"/>
              </a:ext>
            </a:extLst>
          </p:cNvPr>
          <p:cNvSpPr/>
          <p:nvPr/>
        </p:nvSpPr>
        <p:spPr>
          <a:xfrm>
            <a:off x="753901" y="6379297"/>
            <a:ext cx="9259704" cy="369332"/>
          </a:xfrm>
          <a:prstGeom prst="rect">
            <a:avLst/>
          </a:prstGeom>
        </p:spPr>
        <p:txBody>
          <a:bodyPr wrap="square">
            <a:spAutoFit/>
          </a:bodyPr>
          <a:lstStyle/>
          <a:p>
            <a:r>
              <a:rPr lang="en-US">
                <a:hlinkClick r:id="rId3"/>
              </a:rPr>
              <a:t>https://ibm-cloud-architecture.github.io/refarch-kc/avro/avro/</a:t>
            </a:r>
            <a:endParaRPr lang="en-US"/>
          </a:p>
        </p:txBody>
      </p:sp>
    </p:spTree>
    <p:extLst>
      <p:ext uri="{BB962C8B-B14F-4D97-AF65-F5344CB8AC3E}">
        <p14:creationId xmlns:p14="http://schemas.microsoft.com/office/powerpoint/2010/main" val="36383105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Shipping Order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66</a:t>
            </a:fld>
            <a:endParaRPr lang="en-US"/>
          </a:p>
        </p:txBody>
      </p:sp>
    </p:spTree>
    <p:extLst>
      <p:ext uri="{BB962C8B-B14F-4D97-AF65-F5344CB8AC3E}">
        <p14:creationId xmlns:p14="http://schemas.microsoft.com/office/powerpoint/2010/main" val="42356360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078-2A88-E949-B154-356BE6C700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D27D85-F947-DB4B-81B5-836D389C2683}"/>
              </a:ext>
            </a:extLst>
          </p:cNvPr>
          <p:cNvSpPr>
            <a:spLocks noGrp="1"/>
          </p:cNvSpPr>
          <p:nvPr>
            <p:ph idx="1"/>
          </p:nvPr>
        </p:nvSpPr>
        <p:spPr/>
        <p:txBody>
          <a:bodyPr/>
          <a:lstStyle/>
          <a:p>
            <a:endParaRPr lang="en-US"/>
          </a:p>
          <a:p>
            <a:endParaRPr lang="en-US"/>
          </a:p>
          <a:p>
            <a:endParaRPr lang="en-US"/>
          </a:p>
          <a:p>
            <a:endParaRPr lang="en-US"/>
          </a:p>
          <a:p>
            <a:r>
              <a:rPr lang="en-US"/>
              <a:t>See separate deck in </a:t>
            </a:r>
            <a:r>
              <a:rPr lang="en-US" err="1"/>
              <a:t>refarch</a:t>
            </a:r>
            <a:r>
              <a:rPr lang="en-US"/>
              <a:t>-kc-order-</a:t>
            </a:r>
            <a:r>
              <a:rPr lang="en-US" err="1"/>
              <a:t>ms</a:t>
            </a:r>
            <a:r>
              <a:rPr lang="en-US"/>
              <a:t> project</a:t>
            </a:r>
          </a:p>
        </p:txBody>
      </p:sp>
      <p:sp>
        <p:nvSpPr>
          <p:cNvPr id="4" name="Slide Number Placeholder 3">
            <a:extLst>
              <a:ext uri="{FF2B5EF4-FFF2-40B4-BE49-F238E27FC236}">
                <a16:creationId xmlns:a16="http://schemas.microsoft.com/office/drawing/2014/main" id="{37857499-F763-F043-894E-D96B417042D1}"/>
              </a:ext>
            </a:extLst>
          </p:cNvPr>
          <p:cNvSpPr>
            <a:spLocks noGrp="1"/>
          </p:cNvSpPr>
          <p:nvPr>
            <p:ph type="sldNum" sz="quarter" idx="12"/>
          </p:nvPr>
        </p:nvSpPr>
        <p:spPr/>
        <p:txBody>
          <a:bodyPr/>
          <a:lstStyle/>
          <a:p>
            <a:fld id="{E9549862-13E2-C34D-815E-8545BD36FC59}" type="slidenum">
              <a:rPr lang="en-US" smtClean="0">
                <a:solidFill>
                  <a:srgbClr val="6D7777"/>
                </a:solidFill>
              </a:rPr>
              <a:pPr/>
              <a:t>67</a:t>
            </a:fld>
            <a:endParaRPr lang="en-US">
              <a:solidFill>
                <a:srgbClr val="6D7777"/>
              </a:solidFill>
            </a:endParaRPr>
          </a:p>
        </p:txBody>
      </p:sp>
    </p:spTree>
    <p:extLst>
      <p:ext uri="{BB962C8B-B14F-4D97-AF65-F5344CB8AC3E}">
        <p14:creationId xmlns:p14="http://schemas.microsoft.com/office/powerpoint/2010/main" val="23625360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Voyages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68</a:t>
            </a:fld>
            <a:endParaRPr lang="en-US"/>
          </a:p>
        </p:txBody>
      </p:sp>
    </p:spTree>
    <p:extLst>
      <p:ext uri="{BB962C8B-B14F-4D97-AF65-F5344CB8AC3E}">
        <p14:creationId xmlns:p14="http://schemas.microsoft.com/office/powerpoint/2010/main" val="1024122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1F982F-DE8C-2042-956A-56CA294E2767}"/>
              </a:ext>
            </a:extLst>
          </p:cNvPr>
          <p:cNvSpPr txBox="1"/>
          <p:nvPr/>
        </p:nvSpPr>
        <p:spPr>
          <a:xfrm>
            <a:off x="667265" y="444843"/>
            <a:ext cx="10540313" cy="2462213"/>
          </a:xfrm>
          <a:prstGeom prst="rect">
            <a:avLst/>
          </a:prstGeom>
          <a:noFill/>
        </p:spPr>
        <p:txBody>
          <a:bodyPr wrap="square" rtlCol="0">
            <a:spAutoFit/>
          </a:bodyPr>
          <a:lstStyle/>
          <a:p>
            <a:r>
              <a:rPr lang="en-US" sz="2400"/>
              <a:t>voyages-</a:t>
            </a:r>
            <a:r>
              <a:rPr lang="en-US" sz="2400" err="1"/>
              <a:t>ms</a:t>
            </a:r>
            <a:br>
              <a:rPr lang="en-US"/>
            </a:br>
            <a:br>
              <a:rPr lang="en-US"/>
            </a:br>
            <a:r>
              <a:rPr lang="en-US"/>
              <a:t>Assign order to voyage: POST to /{</a:t>
            </a:r>
            <a:r>
              <a:rPr lang="en-US" err="1"/>
              <a:t>voyageID</a:t>
            </a:r>
            <a:r>
              <a:rPr lang="en-US"/>
              <a:t>}/assign</a:t>
            </a:r>
          </a:p>
          <a:p>
            <a:endParaRPr lang="en-US"/>
          </a:p>
          <a:p>
            <a:r>
              <a:rPr lang="en-US"/>
              <a:t>Body: </a:t>
            </a:r>
          </a:p>
          <a:p>
            <a:r>
              <a:rPr lang="en-GB" sz="1000"/>
              <a:t> {</a:t>
            </a:r>
          </a:p>
          <a:p>
            <a:r>
              <a:rPr lang="en-GB" sz="1000"/>
              <a:t>   "</a:t>
            </a:r>
            <a:r>
              <a:rPr lang="en-GB" sz="1000" err="1"/>
              <a:t>orderID</a:t>
            </a:r>
            <a:r>
              <a:rPr lang="en-GB" sz="1000"/>
              <a:t>": " dfd79376-c46e-41c4-aa88-08a3594fe2f8 ", </a:t>
            </a:r>
          </a:p>
          <a:p>
            <a:r>
              <a:rPr lang="en-GB" sz="1000"/>
              <a:t>   "containers": 2</a:t>
            </a:r>
          </a:p>
          <a:p>
            <a:r>
              <a:rPr lang="en-GB" sz="1000"/>
              <a:t> }</a:t>
            </a:r>
            <a:endParaRPr lang="en-GB"/>
          </a:p>
          <a:p>
            <a:r>
              <a:rPr lang="en-GB"/>
              <a:t>Response: TBD</a:t>
            </a:r>
          </a:p>
        </p:txBody>
      </p:sp>
    </p:spTree>
    <p:extLst>
      <p:ext uri="{BB962C8B-B14F-4D97-AF65-F5344CB8AC3E}">
        <p14:creationId xmlns:p14="http://schemas.microsoft.com/office/powerpoint/2010/main" val="2105566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7</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Pending</a:t>
            </a:r>
            <a:endParaRPr lang="en-US" sz="90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Booked</a:t>
            </a:r>
            <a:endParaRPr lang="en-US" sz="90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Assigned</a:t>
            </a:r>
            <a:endParaRPr lang="en-US" sz="90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3170099"/>
          </a:xfrm>
          <a:prstGeom prst="rect">
            <a:avLst/>
          </a:prstGeom>
          <a:noFill/>
        </p:spPr>
        <p:txBody>
          <a:bodyPr wrap="square" rtlCol="0">
            <a:spAutoFit/>
          </a:bodyPr>
          <a:lstStyle/>
          <a:p>
            <a:r>
              <a:rPr lang="en-US" sz="2400"/>
              <a:t>voyages-</a:t>
            </a:r>
            <a:r>
              <a:rPr lang="en-US" sz="2400" err="1"/>
              <a:t>ms</a:t>
            </a:r>
            <a:br>
              <a:rPr lang="en-US"/>
            </a:br>
            <a:endParaRPr lang="en-US"/>
          </a:p>
          <a:p>
            <a:r>
              <a:rPr lang="en-US"/>
              <a:t>Get all: GET to /</a:t>
            </a:r>
          </a:p>
          <a:p>
            <a:endParaRPr lang="en-US"/>
          </a:p>
          <a:p>
            <a:r>
              <a:rPr lang="en-GB"/>
              <a:t>Response:</a:t>
            </a:r>
          </a:p>
          <a:p>
            <a:r>
              <a:rPr lang="en-GB" sz="1000"/>
              <a:t>[ </a:t>
            </a:r>
          </a:p>
          <a:p>
            <a:r>
              <a:rPr lang="en-GB" sz="1000"/>
              <a:t>  {"voyageID":"100", "shipID":"ship1", "</a:t>
            </a:r>
            <a:r>
              <a:rPr lang="en-GB" sz="1000" err="1"/>
              <a:t>srcPort</a:t>
            </a:r>
            <a:r>
              <a:rPr lang="en-GB" sz="1000"/>
              <a:t>":"NYC", "plannedDeparture":"2019-02-01T20:20Z", "</a:t>
            </a:r>
            <a:r>
              <a:rPr lang="en-GB" sz="1000" err="1"/>
              <a:t>destPort</a:t>
            </a:r>
            <a:r>
              <a:rPr lang="en-GB" sz="1000"/>
              <a:t>":"LON", "plannedArrival":"2019-02-10T20:20Z"},</a:t>
            </a:r>
          </a:p>
          <a:p>
            <a:r>
              <a:rPr lang="en-GB" sz="1000"/>
              <a:t>  {"voyageID":"200", "shipID":"ship2", "</a:t>
            </a:r>
            <a:r>
              <a:rPr lang="en-GB" sz="1000" err="1"/>
              <a:t>srcPort</a:t>
            </a:r>
            <a:r>
              <a:rPr lang="en-GB" sz="1000"/>
              <a:t>":"NYC", "plannedDeparture":"2019-02-01T20:20Z", "</a:t>
            </a:r>
            <a:r>
              <a:rPr lang="en-GB" sz="1000" err="1"/>
              <a:t>destPort</a:t>
            </a:r>
            <a:r>
              <a:rPr lang="en-GB" sz="1000"/>
              <a:t>":"LON", "plannedArrival":"2019-02-10T20:20Z"},</a:t>
            </a:r>
          </a:p>
          <a:p>
            <a:r>
              <a:rPr lang="en-GB" sz="1000"/>
              <a:t>  {"voyageID":"300", "shipID":"ship3", "</a:t>
            </a:r>
            <a:r>
              <a:rPr lang="en-GB" sz="1000" err="1"/>
              <a:t>srcPort</a:t>
            </a:r>
            <a:r>
              <a:rPr lang="en-GB" sz="1000"/>
              <a:t>":"NYC", "plannedDeparture":"2019-02-01T20:20Z", "</a:t>
            </a:r>
            <a:r>
              <a:rPr lang="en-GB" sz="1000" err="1"/>
              <a:t>destPort</a:t>
            </a:r>
            <a:r>
              <a:rPr lang="en-GB" sz="1000"/>
              <a:t>":"LON", "plannedArrival":"2019-02-10T20:20Z"}</a:t>
            </a:r>
          </a:p>
          <a:p>
            <a:r>
              <a:rPr lang="en-GB" sz="1000"/>
              <a:t>]</a:t>
            </a:r>
          </a:p>
          <a:p>
            <a:endParaRPr lang="en-GB"/>
          </a:p>
          <a:p>
            <a:r>
              <a:rPr lang="en-GB"/>
              <a:t>Should include remaining free slots</a:t>
            </a:r>
          </a:p>
          <a:p>
            <a:r>
              <a:rPr lang="en-GB"/>
              <a:t>Also include current voyage status ? Waiting, in transit, completed?</a:t>
            </a:r>
          </a:p>
        </p:txBody>
      </p:sp>
    </p:spTree>
    <p:extLst>
      <p:ext uri="{BB962C8B-B14F-4D97-AF65-F5344CB8AC3E}">
        <p14:creationId xmlns:p14="http://schemas.microsoft.com/office/powerpoint/2010/main" val="24737801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5440E-BDD2-534B-BBD3-AC8DF1CB478A}"/>
              </a:ext>
            </a:extLst>
          </p:cNvPr>
          <p:cNvSpPr txBox="1"/>
          <p:nvPr/>
        </p:nvSpPr>
        <p:spPr>
          <a:xfrm>
            <a:off x="667265" y="444843"/>
            <a:ext cx="10540313" cy="2708434"/>
          </a:xfrm>
          <a:prstGeom prst="rect">
            <a:avLst/>
          </a:prstGeom>
          <a:noFill/>
        </p:spPr>
        <p:txBody>
          <a:bodyPr wrap="square" rtlCol="0">
            <a:spAutoFit/>
          </a:bodyPr>
          <a:lstStyle/>
          <a:p>
            <a:r>
              <a:rPr lang="en-US" sz="2400"/>
              <a:t>voyages-</a:t>
            </a:r>
            <a:r>
              <a:rPr lang="en-US" sz="2400" err="1"/>
              <a:t>ms</a:t>
            </a:r>
            <a:br>
              <a:rPr lang="en-US"/>
            </a:br>
            <a:endParaRPr lang="en-US"/>
          </a:p>
          <a:p>
            <a:r>
              <a:rPr lang="en-US"/>
              <a:t>Get by ID: GET to /{</a:t>
            </a:r>
            <a:r>
              <a:rPr lang="en-US" err="1"/>
              <a:t>voyageID</a:t>
            </a:r>
            <a:r>
              <a:rPr lang="en-US"/>
              <a:t>}</a:t>
            </a:r>
          </a:p>
          <a:p>
            <a:endParaRPr lang="en-US"/>
          </a:p>
          <a:p>
            <a:r>
              <a:rPr lang="en-GB"/>
              <a:t>Response:</a:t>
            </a:r>
          </a:p>
          <a:p>
            <a:endParaRPr lang="en-GB" sz="1000"/>
          </a:p>
          <a:p>
            <a:r>
              <a:rPr lang="en-GB" sz="1000"/>
              <a:t>{"voyageID":"100", "shipID":"ship1", "</a:t>
            </a:r>
            <a:r>
              <a:rPr lang="en-GB" sz="1000" err="1"/>
              <a:t>srcPort</a:t>
            </a:r>
            <a:r>
              <a:rPr lang="en-GB" sz="1000"/>
              <a:t>":"NYC", "plannedDeparture":"2019-02-01T20:20Z", "</a:t>
            </a:r>
            <a:r>
              <a:rPr lang="en-GB" sz="1000" err="1"/>
              <a:t>destPort</a:t>
            </a:r>
            <a:r>
              <a:rPr lang="en-GB" sz="1000"/>
              <a:t>":"LON", "plannedArrival":"2019-02-10T20:20Z"},</a:t>
            </a:r>
          </a:p>
          <a:p>
            <a:endParaRPr lang="en-GB"/>
          </a:p>
          <a:p>
            <a:r>
              <a:rPr lang="en-GB"/>
              <a:t>Should include remaining free slots</a:t>
            </a:r>
          </a:p>
          <a:p>
            <a:r>
              <a:rPr lang="en-GB"/>
              <a:t>Also include current status ? Waiting, in transit, completed?</a:t>
            </a:r>
          </a:p>
        </p:txBody>
      </p:sp>
    </p:spTree>
    <p:extLst>
      <p:ext uri="{BB962C8B-B14F-4D97-AF65-F5344CB8AC3E}">
        <p14:creationId xmlns:p14="http://schemas.microsoft.com/office/powerpoint/2010/main" val="6588284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0/05/Apache_kafka.svg/220px-Apache_kafka.svg.png">
            <a:extLst>
              <a:ext uri="{FF2B5EF4-FFF2-40B4-BE49-F238E27FC236}">
                <a16:creationId xmlns:a16="http://schemas.microsoft.com/office/drawing/2014/main" id="{ECA11968-978F-DA44-9E79-C58636271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643" y="1107133"/>
            <a:ext cx="671806" cy="10474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4E365E1-EF0E-7A4C-AC9C-016577D14378}"/>
              </a:ext>
            </a:extLst>
          </p:cNvPr>
          <p:cNvSpPr/>
          <p:nvPr/>
        </p:nvSpPr>
        <p:spPr>
          <a:xfrm>
            <a:off x="3136557" y="922171"/>
            <a:ext cx="4215714" cy="3842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0A86B8-4F66-DF46-9347-49862E54CB30}"/>
              </a:ext>
            </a:extLst>
          </p:cNvPr>
          <p:cNvSpPr txBox="1"/>
          <p:nvPr/>
        </p:nvSpPr>
        <p:spPr>
          <a:xfrm>
            <a:off x="3571155" y="476661"/>
            <a:ext cx="3346515" cy="369332"/>
          </a:xfrm>
          <a:prstGeom prst="rect">
            <a:avLst/>
          </a:prstGeom>
          <a:noFill/>
        </p:spPr>
        <p:txBody>
          <a:bodyPr wrap="square" rtlCol="0">
            <a:spAutoFit/>
          </a:bodyPr>
          <a:lstStyle/>
          <a:p>
            <a:pPr algn="ctr"/>
            <a:r>
              <a:rPr lang="en-US"/>
              <a:t>voyages-</a:t>
            </a:r>
            <a:r>
              <a:rPr lang="en-US" err="1"/>
              <a:t>ms</a:t>
            </a:r>
            <a:endParaRPr lang="en-US"/>
          </a:p>
        </p:txBody>
      </p:sp>
      <p:cxnSp>
        <p:nvCxnSpPr>
          <p:cNvPr id="12" name="Straight Arrow Connector 11">
            <a:extLst>
              <a:ext uri="{FF2B5EF4-FFF2-40B4-BE49-F238E27FC236}">
                <a16:creationId xmlns:a16="http://schemas.microsoft.com/office/drawing/2014/main" id="{80665A03-8021-544F-AF3B-B3125FC6606B}"/>
              </a:ext>
            </a:extLst>
          </p:cNvPr>
          <p:cNvCxnSpPr/>
          <p:nvPr/>
        </p:nvCxnSpPr>
        <p:spPr>
          <a:xfrm>
            <a:off x="810705" y="3005526"/>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36E458-59A7-0640-9AAA-47C4AF4E5C69}"/>
              </a:ext>
            </a:extLst>
          </p:cNvPr>
          <p:cNvSpPr txBox="1"/>
          <p:nvPr/>
        </p:nvSpPr>
        <p:spPr>
          <a:xfrm>
            <a:off x="1013254" y="2733932"/>
            <a:ext cx="1717589" cy="369332"/>
          </a:xfrm>
          <a:prstGeom prst="rect">
            <a:avLst/>
          </a:prstGeom>
          <a:noFill/>
        </p:spPr>
        <p:txBody>
          <a:bodyPr wrap="square" rtlCol="0">
            <a:spAutoFit/>
          </a:bodyPr>
          <a:lstStyle/>
          <a:p>
            <a:pPr algn="ctr"/>
            <a:r>
              <a:rPr lang="en-US" err="1"/>
              <a:t>GetAll</a:t>
            </a:r>
            <a:endParaRPr lang="en-US"/>
          </a:p>
        </p:txBody>
      </p:sp>
      <p:cxnSp>
        <p:nvCxnSpPr>
          <p:cNvPr id="14" name="Straight Arrow Connector 13">
            <a:extLst>
              <a:ext uri="{FF2B5EF4-FFF2-40B4-BE49-F238E27FC236}">
                <a16:creationId xmlns:a16="http://schemas.microsoft.com/office/drawing/2014/main" id="{C04F3A32-AE11-3742-ACF7-AE269AE2DE08}"/>
              </a:ext>
            </a:extLst>
          </p:cNvPr>
          <p:cNvCxnSpPr/>
          <p:nvPr/>
        </p:nvCxnSpPr>
        <p:spPr>
          <a:xfrm>
            <a:off x="810705" y="1409851"/>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C51593-004F-6544-B8F3-0B2AEC516F3D}"/>
              </a:ext>
            </a:extLst>
          </p:cNvPr>
          <p:cNvSpPr txBox="1"/>
          <p:nvPr/>
        </p:nvSpPr>
        <p:spPr>
          <a:xfrm>
            <a:off x="1013254" y="1138257"/>
            <a:ext cx="1717589" cy="369332"/>
          </a:xfrm>
          <a:prstGeom prst="rect">
            <a:avLst/>
          </a:prstGeom>
          <a:noFill/>
        </p:spPr>
        <p:txBody>
          <a:bodyPr wrap="square" rtlCol="0">
            <a:spAutoFit/>
          </a:bodyPr>
          <a:lstStyle/>
          <a:p>
            <a:pPr algn="ctr"/>
            <a:r>
              <a:rPr lang="en-US"/>
              <a:t>Assign</a:t>
            </a:r>
          </a:p>
        </p:txBody>
      </p:sp>
      <p:cxnSp>
        <p:nvCxnSpPr>
          <p:cNvPr id="16" name="Straight Arrow Connector 15">
            <a:extLst>
              <a:ext uri="{FF2B5EF4-FFF2-40B4-BE49-F238E27FC236}">
                <a16:creationId xmlns:a16="http://schemas.microsoft.com/office/drawing/2014/main" id="{AB1EAAB6-D743-4B41-B8D0-A14CAC405856}"/>
              </a:ext>
            </a:extLst>
          </p:cNvPr>
          <p:cNvCxnSpPr/>
          <p:nvPr/>
        </p:nvCxnSpPr>
        <p:spPr>
          <a:xfrm>
            <a:off x="810705" y="4610729"/>
            <a:ext cx="232585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E3620F-C0EE-F740-A55B-FD7EDA5CF3B9}"/>
              </a:ext>
            </a:extLst>
          </p:cNvPr>
          <p:cNvSpPr txBox="1"/>
          <p:nvPr/>
        </p:nvSpPr>
        <p:spPr>
          <a:xfrm>
            <a:off x="1013254" y="4339135"/>
            <a:ext cx="1717589" cy="369332"/>
          </a:xfrm>
          <a:prstGeom prst="rect">
            <a:avLst/>
          </a:prstGeom>
          <a:noFill/>
        </p:spPr>
        <p:txBody>
          <a:bodyPr wrap="square" rtlCol="0">
            <a:spAutoFit/>
          </a:bodyPr>
          <a:lstStyle/>
          <a:p>
            <a:pPr algn="ctr"/>
            <a:r>
              <a:rPr lang="en-US" err="1"/>
              <a:t>GetById</a:t>
            </a:r>
            <a:endParaRPr lang="en-US"/>
          </a:p>
        </p:txBody>
      </p:sp>
      <p:cxnSp>
        <p:nvCxnSpPr>
          <p:cNvPr id="11" name="Straight Arrow Connector 10">
            <a:extLst>
              <a:ext uri="{FF2B5EF4-FFF2-40B4-BE49-F238E27FC236}">
                <a16:creationId xmlns:a16="http://schemas.microsoft.com/office/drawing/2014/main" id="{8AABCE53-C7B6-5A40-A808-995E23625C48}"/>
              </a:ext>
            </a:extLst>
          </p:cNvPr>
          <p:cNvCxnSpPr>
            <a:cxnSpLocks/>
          </p:cNvCxnSpPr>
          <p:nvPr/>
        </p:nvCxnSpPr>
        <p:spPr>
          <a:xfrm flipH="1">
            <a:off x="7352271" y="3657600"/>
            <a:ext cx="226334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29F462-362B-FF44-99CC-8BD1CB6614EB}"/>
              </a:ext>
            </a:extLst>
          </p:cNvPr>
          <p:cNvSpPr txBox="1"/>
          <p:nvPr/>
        </p:nvSpPr>
        <p:spPr>
          <a:xfrm>
            <a:off x="10034408" y="2474314"/>
            <a:ext cx="1556951" cy="369332"/>
          </a:xfrm>
          <a:prstGeom prst="rect">
            <a:avLst/>
          </a:prstGeom>
          <a:noFill/>
        </p:spPr>
        <p:txBody>
          <a:bodyPr wrap="square" rtlCol="0">
            <a:spAutoFit/>
          </a:bodyPr>
          <a:lstStyle/>
          <a:p>
            <a:r>
              <a:rPr lang="en-US"/>
              <a:t>Topic orders</a:t>
            </a:r>
          </a:p>
        </p:txBody>
      </p:sp>
      <p:sp>
        <p:nvSpPr>
          <p:cNvPr id="22" name="Rectangle 21">
            <a:extLst>
              <a:ext uri="{FF2B5EF4-FFF2-40B4-BE49-F238E27FC236}">
                <a16:creationId xmlns:a16="http://schemas.microsoft.com/office/drawing/2014/main" id="{1F9C8D9F-AD04-2441-B4C6-E5C7FD7C120D}"/>
              </a:ext>
            </a:extLst>
          </p:cNvPr>
          <p:cNvSpPr/>
          <p:nvPr/>
        </p:nvSpPr>
        <p:spPr>
          <a:xfrm>
            <a:off x="9615617" y="922172"/>
            <a:ext cx="2211859" cy="38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0273731B-82C2-0147-9DA7-04C0ED86ED9A}"/>
              </a:ext>
            </a:extLst>
          </p:cNvPr>
          <p:cNvSpPr/>
          <p:nvPr/>
        </p:nvSpPr>
        <p:spPr>
          <a:xfrm>
            <a:off x="5782962" y="3373397"/>
            <a:ext cx="827903" cy="10626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502865AE-C512-9D44-AE65-586522F751B3}"/>
              </a:ext>
            </a:extLst>
          </p:cNvPr>
          <p:cNvCxnSpPr/>
          <p:nvPr/>
        </p:nvCxnSpPr>
        <p:spPr>
          <a:xfrm>
            <a:off x="3136556" y="3024988"/>
            <a:ext cx="2670091" cy="64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49ECDE-27F7-D74B-8995-C1163F86F523}"/>
              </a:ext>
            </a:extLst>
          </p:cNvPr>
          <p:cNvCxnSpPr/>
          <p:nvPr/>
        </p:nvCxnSpPr>
        <p:spPr>
          <a:xfrm flipV="1">
            <a:off x="3136556" y="4115469"/>
            <a:ext cx="2646406" cy="49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9B64E8-1CA5-D745-A051-E7D1AEEFC433}"/>
              </a:ext>
            </a:extLst>
          </p:cNvPr>
          <p:cNvCxnSpPr/>
          <p:nvPr/>
        </p:nvCxnSpPr>
        <p:spPr>
          <a:xfrm flipH="1">
            <a:off x="6610865" y="3669959"/>
            <a:ext cx="741406" cy="180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532EE23-7F4D-0C4C-B4F3-9A27039724CD}"/>
              </a:ext>
            </a:extLst>
          </p:cNvPr>
          <p:cNvSpPr txBox="1"/>
          <p:nvPr/>
        </p:nvSpPr>
        <p:spPr>
          <a:xfrm>
            <a:off x="7686220" y="3209112"/>
            <a:ext cx="2980751" cy="369332"/>
          </a:xfrm>
          <a:prstGeom prst="rect">
            <a:avLst/>
          </a:prstGeom>
          <a:noFill/>
        </p:spPr>
        <p:txBody>
          <a:bodyPr wrap="square" rtlCol="0">
            <a:spAutoFit/>
          </a:bodyPr>
          <a:lstStyle/>
          <a:p>
            <a:r>
              <a:rPr lang="en-US" err="1"/>
              <a:t>OrderAssigned</a:t>
            </a:r>
            <a:endParaRPr lang="en-US"/>
          </a:p>
        </p:txBody>
      </p:sp>
      <p:cxnSp>
        <p:nvCxnSpPr>
          <p:cNvPr id="3" name="Straight Arrow Connector 2">
            <a:extLst>
              <a:ext uri="{FF2B5EF4-FFF2-40B4-BE49-F238E27FC236}">
                <a16:creationId xmlns:a16="http://schemas.microsoft.com/office/drawing/2014/main" id="{A824B302-0225-E041-BE2D-D1C9570FC877}"/>
              </a:ext>
            </a:extLst>
          </p:cNvPr>
          <p:cNvCxnSpPr/>
          <p:nvPr/>
        </p:nvCxnSpPr>
        <p:spPr>
          <a:xfrm>
            <a:off x="3136556" y="1400324"/>
            <a:ext cx="4215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49C384-894D-3C49-A582-B2AFF2C26B7A}"/>
              </a:ext>
            </a:extLst>
          </p:cNvPr>
          <p:cNvCxnSpPr/>
          <p:nvPr/>
        </p:nvCxnSpPr>
        <p:spPr>
          <a:xfrm>
            <a:off x="7352271" y="1409851"/>
            <a:ext cx="2263346"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EAE20C-8AFA-D84C-A262-095A59192566}"/>
              </a:ext>
            </a:extLst>
          </p:cNvPr>
          <p:cNvSpPr txBox="1"/>
          <p:nvPr/>
        </p:nvSpPr>
        <p:spPr>
          <a:xfrm>
            <a:off x="7686220" y="996824"/>
            <a:ext cx="1595448" cy="369332"/>
          </a:xfrm>
          <a:prstGeom prst="rect">
            <a:avLst/>
          </a:prstGeom>
          <a:noFill/>
        </p:spPr>
        <p:txBody>
          <a:bodyPr wrap="square" rtlCol="0">
            <a:spAutoFit/>
          </a:bodyPr>
          <a:lstStyle/>
          <a:p>
            <a:r>
              <a:rPr lang="en-US" err="1"/>
              <a:t>OrderAssigned</a:t>
            </a:r>
            <a:endParaRPr lang="en-US"/>
          </a:p>
        </p:txBody>
      </p:sp>
    </p:spTree>
    <p:extLst>
      <p:ext uri="{BB962C8B-B14F-4D97-AF65-F5344CB8AC3E}">
        <p14:creationId xmlns:p14="http://schemas.microsoft.com/office/powerpoint/2010/main" val="1483080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625B-9EA5-4773-AE49-1B1CD79E705D}"/>
              </a:ext>
            </a:extLst>
          </p:cNvPr>
          <p:cNvSpPr>
            <a:spLocks noGrp="1"/>
          </p:cNvSpPr>
          <p:nvPr>
            <p:ph type="title"/>
          </p:nvPr>
        </p:nvSpPr>
        <p:spPr>
          <a:xfrm>
            <a:off x="838200" y="365126"/>
            <a:ext cx="10515600" cy="432896"/>
          </a:xfrm>
        </p:spPr>
        <p:txBody>
          <a:bodyPr>
            <a:normAutofit/>
          </a:bodyPr>
          <a:lstStyle/>
          <a:p>
            <a:r>
              <a:rPr lang="en-US" sz="2800">
                <a:solidFill>
                  <a:srgbClr val="FF0000"/>
                </a:solidFill>
              </a:rPr>
              <a:t>K Containers example - Event Bus Topics   </a:t>
            </a:r>
          </a:p>
        </p:txBody>
      </p:sp>
      <p:sp>
        <p:nvSpPr>
          <p:cNvPr id="3" name="Slide Number Placeholder 2">
            <a:extLst>
              <a:ext uri="{FF2B5EF4-FFF2-40B4-BE49-F238E27FC236}">
                <a16:creationId xmlns:a16="http://schemas.microsoft.com/office/drawing/2014/main" id="{B717F77A-72E5-449F-A943-A0BC1D7EA463}"/>
              </a:ext>
            </a:extLst>
          </p:cNvPr>
          <p:cNvSpPr>
            <a:spLocks noGrp="1"/>
          </p:cNvSpPr>
          <p:nvPr>
            <p:ph type="sldNum" sz="quarter" idx="12"/>
          </p:nvPr>
        </p:nvSpPr>
        <p:spPr/>
        <p:txBody>
          <a:bodyPr/>
          <a:lstStyle/>
          <a:p>
            <a:fld id="{C565C23E-6D76-459C-BC14-A9049E4EE889}" type="slidenum">
              <a:rPr lang="en-US" smtClean="0"/>
              <a:t>73</a:t>
            </a:fld>
            <a:endParaRPr lang="en-US"/>
          </a:p>
        </p:txBody>
      </p:sp>
      <p:graphicFrame>
        <p:nvGraphicFramePr>
          <p:cNvPr id="4" name="Table 3">
            <a:extLst>
              <a:ext uri="{FF2B5EF4-FFF2-40B4-BE49-F238E27FC236}">
                <a16:creationId xmlns:a16="http://schemas.microsoft.com/office/drawing/2014/main" id="{822B11FD-82B7-4174-88E5-E8CA4C276BC8}"/>
              </a:ext>
            </a:extLst>
          </p:cNvPr>
          <p:cNvGraphicFramePr>
            <a:graphicFrameLocks noGrp="1"/>
          </p:cNvGraphicFramePr>
          <p:nvPr/>
        </p:nvGraphicFramePr>
        <p:xfrm>
          <a:off x="748144" y="1024486"/>
          <a:ext cx="10605656" cy="4678680"/>
        </p:xfrm>
        <a:graphic>
          <a:graphicData uri="http://schemas.openxmlformats.org/drawingml/2006/table">
            <a:tbl>
              <a:tblPr firstRow="1" bandRow="1">
                <a:tableStyleId>{5C22544A-7EE6-4342-B048-85BDC9FD1C3A}</a:tableStyleId>
              </a:tblPr>
              <a:tblGrid>
                <a:gridCol w="1280161">
                  <a:extLst>
                    <a:ext uri="{9D8B030D-6E8A-4147-A177-3AD203B41FA5}">
                      <a16:colId xmlns:a16="http://schemas.microsoft.com/office/drawing/2014/main" val="1659647314"/>
                    </a:ext>
                  </a:extLst>
                </a:gridCol>
                <a:gridCol w="1554480">
                  <a:extLst>
                    <a:ext uri="{9D8B030D-6E8A-4147-A177-3AD203B41FA5}">
                      <a16:colId xmlns:a16="http://schemas.microsoft.com/office/drawing/2014/main" val="4037121233"/>
                    </a:ext>
                  </a:extLst>
                </a:gridCol>
                <a:gridCol w="3890357">
                  <a:extLst>
                    <a:ext uri="{9D8B030D-6E8A-4147-A177-3AD203B41FA5}">
                      <a16:colId xmlns:a16="http://schemas.microsoft.com/office/drawing/2014/main" val="2145670772"/>
                    </a:ext>
                  </a:extLst>
                </a:gridCol>
                <a:gridCol w="1579418">
                  <a:extLst>
                    <a:ext uri="{9D8B030D-6E8A-4147-A177-3AD203B41FA5}">
                      <a16:colId xmlns:a16="http://schemas.microsoft.com/office/drawing/2014/main" val="37753905"/>
                    </a:ext>
                  </a:extLst>
                </a:gridCol>
                <a:gridCol w="2301240">
                  <a:extLst>
                    <a:ext uri="{9D8B030D-6E8A-4147-A177-3AD203B41FA5}">
                      <a16:colId xmlns:a16="http://schemas.microsoft.com/office/drawing/2014/main" val="1512228346"/>
                    </a:ext>
                  </a:extLst>
                </a:gridCol>
              </a:tblGrid>
              <a:tr h="0">
                <a:tc>
                  <a:txBody>
                    <a:bodyPr/>
                    <a:lstStyle/>
                    <a:p>
                      <a:r>
                        <a:rPr lang="en-US" sz="1200"/>
                        <a:t>Topic</a:t>
                      </a:r>
                    </a:p>
                  </a:txBody>
                  <a:tcPr/>
                </a:tc>
                <a:tc>
                  <a:txBody>
                    <a:bodyPr/>
                    <a:lstStyle/>
                    <a:p>
                      <a:r>
                        <a:rPr lang="en-US" sz="1200" err="1"/>
                        <a:t>EventType</a:t>
                      </a:r>
                      <a:endParaRPr lang="en-US" sz="1200"/>
                    </a:p>
                  </a:txBody>
                  <a:tcPr/>
                </a:tc>
                <a:tc>
                  <a:txBody>
                    <a:bodyPr/>
                    <a:lstStyle/>
                    <a:p>
                      <a:r>
                        <a:rPr lang="en-US" sz="1200"/>
                        <a:t>Event Data</a:t>
                      </a:r>
                    </a:p>
                  </a:txBody>
                  <a:tcPr/>
                </a:tc>
                <a:tc>
                  <a:txBody>
                    <a:bodyPr/>
                    <a:lstStyle/>
                    <a:p>
                      <a:r>
                        <a:rPr lang="en-US" sz="1200"/>
                        <a:t>Emitter</a:t>
                      </a:r>
                    </a:p>
                  </a:txBody>
                  <a:tcPr/>
                </a:tc>
                <a:tc>
                  <a:txBody>
                    <a:bodyPr/>
                    <a:lstStyle/>
                    <a:p>
                      <a:r>
                        <a:rPr lang="en-US" sz="1200"/>
                        <a:t>Users </a:t>
                      </a:r>
                    </a:p>
                  </a:txBody>
                  <a:tcPr/>
                </a:tc>
                <a:extLst>
                  <a:ext uri="{0D108BD9-81ED-4DB2-BD59-A6C34878D82A}">
                    <a16:rowId xmlns:a16="http://schemas.microsoft.com/office/drawing/2014/main" val="1991818524"/>
                  </a:ext>
                </a:extLst>
              </a:tr>
              <a:tr h="248622">
                <a:tc rowSpan="5">
                  <a:txBody>
                    <a:bodyPr/>
                    <a:lstStyle/>
                    <a:p>
                      <a:r>
                        <a:rPr lang="en-US" sz="1100"/>
                        <a:t>Orders</a:t>
                      </a:r>
                    </a:p>
                  </a:txBody>
                  <a:tcPr/>
                </a:tc>
                <a:tc>
                  <a:txBody>
                    <a:bodyPr/>
                    <a:lstStyle/>
                    <a:p>
                      <a:r>
                        <a:rPr lang="en-US" sz="1100" err="1"/>
                        <a:t>newOrder</a:t>
                      </a:r>
                      <a:endParaRPr lang="en-US" sz="1100"/>
                    </a:p>
                  </a:txBody>
                  <a:tcPr/>
                </a:tc>
                <a:tc>
                  <a:txBody>
                    <a:bodyPr/>
                    <a:lstStyle/>
                    <a:p>
                      <a:r>
                        <a:rPr lang="en-US" sz="1100" err="1"/>
                        <a:t>pickupFrom</a:t>
                      </a:r>
                      <a:r>
                        <a:rPr lang="en-US" sz="1100"/>
                        <a:t>, </a:t>
                      </a:r>
                      <a:r>
                        <a:rPr lang="en-US" sz="1100" err="1"/>
                        <a:t>deliverTo</a:t>
                      </a:r>
                      <a:r>
                        <a:rPr lang="en-US" sz="1100"/>
                        <a:t>, </a:t>
                      </a:r>
                      <a:r>
                        <a:rPr lang="en-US" sz="1100" err="1"/>
                        <a:t>pickupAfter</a:t>
                      </a:r>
                      <a:r>
                        <a:rPr lang="en-US" sz="1100"/>
                        <a:t>, </a:t>
                      </a:r>
                      <a:r>
                        <a:rPr lang="en-US" sz="1100" err="1"/>
                        <a:t>deliverBy,refid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115349807"/>
                  </a:ext>
                </a:extLst>
              </a:tr>
              <a:tr h="248622">
                <a:tc vMerge="1">
                  <a:txBody>
                    <a:bodyPr/>
                    <a:lstStyle/>
                    <a:p>
                      <a:endParaRPr lang="en-US" sz="1100" dirty="0"/>
                    </a:p>
                  </a:txBody>
                  <a:tcPr/>
                </a:tc>
                <a:tc>
                  <a:txBody>
                    <a:bodyPr/>
                    <a:lstStyle/>
                    <a:p>
                      <a:r>
                        <a:rPr lang="en-US" sz="1100" err="1"/>
                        <a:t>bookedVoyage</a:t>
                      </a:r>
                      <a:endParaRPr lang="en-US" sz="1100"/>
                    </a:p>
                  </a:txBody>
                  <a:tcPr/>
                </a:tc>
                <a:tc>
                  <a:txBody>
                    <a:bodyPr/>
                    <a:lstStyle/>
                    <a:p>
                      <a:r>
                        <a:rPr lang="en-US" sz="1100" err="1"/>
                        <a:t>OrderID</a:t>
                      </a:r>
                      <a:r>
                        <a:rPr lang="en-US" sz="1100"/>
                        <a:t>, Voyage, Ship, Dates,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 </a:t>
                      </a:r>
                      <a:r>
                        <a:rPr lang="en-US" sz="1100" err="1"/>
                        <a:t>OrdersQ</a:t>
                      </a:r>
                      <a:r>
                        <a:rPr lang="en-US" sz="1100"/>
                        <a:t> </a:t>
                      </a:r>
                    </a:p>
                  </a:txBody>
                  <a:tcPr/>
                </a:tc>
                <a:extLst>
                  <a:ext uri="{0D108BD9-81ED-4DB2-BD59-A6C34878D82A}">
                    <a16:rowId xmlns:a16="http://schemas.microsoft.com/office/drawing/2014/main" val="2399264111"/>
                  </a:ext>
                </a:extLst>
              </a:tr>
              <a:tr h="248622">
                <a:tc vMerge="1">
                  <a:txBody>
                    <a:bodyPr/>
                    <a:lstStyle/>
                    <a:p>
                      <a:endParaRPr lang="en-US" sz="1100" dirty="0"/>
                    </a:p>
                  </a:txBody>
                  <a:tcPr/>
                </a:tc>
                <a:tc>
                  <a:txBody>
                    <a:bodyPr/>
                    <a:lstStyle/>
                    <a:p>
                      <a:r>
                        <a:rPr lang="en-US" sz="1100" err="1"/>
                        <a:t>noAvailability</a:t>
                      </a:r>
                      <a:endParaRPr lang="en-US" sz="1100"/>
                    </a:p>
                  </a:txBody>
                  <a:tcPr/>
                </a:tc>
                <a:tc>
                  <a:txBody>
                    <a:bodyPr/>
                    <a:lstStyle/>
                    <a:p>
                      <a:r>
                        <a:rPr lang="en-US" sz="1100" err="1"/>
                        <a:t>OrderId</a:t>
                      </a:r>
                      <a:r>
                        <a:rPr lang="en-US" sz="1100"/>
                        <a:t>, </a:t>
                      </a:r>
                      <a:r>
                        <a:rPr lang="en-US" sz="1100" err="1"/>
                        <a:t>refid</a:t>
                      </a:r>
                      <a:r>
                        <a:rPr lang="en-US" sz="1100"/>
                        <a:t> </a:t>
                      </a:r>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7505029"/>
                  </a:ext>
                </a:extLst>
              </a:tr>
              <a:tr h="248622">
                <a:tc vMerge="1">
                  <a:txBody>
                    <a:bodyPr/>
                    <a:lstStyle/>
                    <a:p>
                      <a:endParaRPr lang="en-US" sz="1100" dirty="0"/>
                    </a:p>
                  </a:txBody>
                  <a:tcPr/>
                </a:tc>
                <a:tc>
                  <a:txBody>
                    <a:bodyPr/>
                    <a:lstStyle/>
                    <a:p>
                      <a:r>
                        <a:rPr lang="en-US" sz="1100" err="1"/>
                        <a:t>allocatedContainer</a:t>
                      </a:r>
                      <a:endParaRPr lang="en-US" sz="1100"/>
                    </a:p>
                  </a:txBody>
                  <a:tcPr/>
                </a:tc>
                <a:tc>
                  <a:txBody>
                    <a:bodyPr/>
                    <a:lstStyle/>
                    <a:p>
                      <a:r>
                        <a:rPr lang="en-US" sz="1100" err="1"/>
                        <a:t>OrderId</a:t>
                      </a:r>
                      <a:r>
                        <a:rPr lang="en-US" sz="1100"/>
                        <a:t>,  container ID  </a:t>
                      </a:r>
                    </a:p>
                  </a:txBody>
                  <a:tcPr/>
                </a:tc>
                <a:tc>
                  <a:txBody>
                    <a:bodyPr/>
                    <a:lstStyle/>
                    <a:p>
                      <a:r>
                        <a:rPr lang="en-US" sz="1100" err="1"/>
                        <a:t>ContainersMS</a:t>
                      </a:r>
                      <a:r>
                        <a:rPr lang="en-US" sz="1100"/>
                        <a:t> </a:t>
                      </a:r>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2655664423"/>
                  </a:ext>
                </a:extLst>
              </a:tr>
              <a:tr h="248622">
                <a:tc vMerge="1">
                  <a:txBody>
                    <a:bodyPr/>
                    <a:lstStyle/>
                    <a:p>
                      <a:endParaRPr lang="en-US" sz="1100" dirty="0"/>
                    </a:p>
                  </a:txBody>
                  <a:tcPr/>
                </a:tc>
                <a:tc>
                  <a:txBody>
                    <a:bodyPr/>
                    <a:lstStyle/>
                    <a:p>
                      <a:r>
                        <a:rPr lang="en-US" sz="1100" err="1"/>
                        <a:t>ContainerOnShip</a:t>
                      </a:r>
                      <a:endParaRPr lang="en-US" sz="1100"/>
                    </a:p>
                  </a:txBody>
                  <a:tcPr/>
                </a:tc>
                <a:tc>
                  <a:txBody>
                    <a:bodyPr/>
                    <a:lstStyle/>
                    <a:p>
                      <a:r>
                        <a:rPr lang="en-US" sz="1100" err="1"/>
                        <a:t>ContainerId</a:t>
                      </a:r>
                      <a:r>
                        <a:rPr lang="en-US" sz="1100"/>
                        <a:t>, </a:t>
                      </a:r>
                      <a:r>
                        <a:rPr lang="en-US" sz="1100" err="1"/>
                        <a:t>OrderId</a:t>
                      </a:r>
                      <a:r>
                        <a:rPr lang="en-US" sz="1100"/>
                        <a:t>, </a:t>
                      </a:r>
                      <a:r>
                        <a:rPr lang="en-US" sz="1100" err="1"/>
                        <a:t>VoyageId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1529784150"/>
                  </a:ext>
                </a:extLst>
              </a:tr>
              <a:tr h="248622">
                <a:tc>
                  <a:txBody>
                    <a:bodyPr/>
                    <a:lstStyle/>
                    <a:p>
                      <a:r>
                        <a:rPr lang="en-US" sz="1100"/>
                        <a:t>Containers</a:t>
                      </a:r>
                    </a:p>
                  </a:txBody>
                  <a:tcPr/>
                </a:tc>
                <a:tc>
                  <a:txBody>
                    <a:bodyPr/>
                    <a:lstStyle/>
                    <a:p>
                      <a:r>
                        <a:rPr lang="en-US" sz="1100" err="1"/>
                        <a:t>needEmpty</a:t>
                      </a:r>
                      <a:endParaRPr lang="en-US" sz="1100"/>
                    </a:p>
                  </a:txBody>
                  <a:tcPr/>
                </a:tc>
                <a:tc>
                  <a:txBody>
                    <a:bodyPr/>
                    <a:lstStyle/>
                    <a:p>
                      <a:r>
                        <a:rPr lang="en-US" sz="1100" err="1"/>
                        <a:t>OrderId</a:t>
                      </a:r>
                      <a:r>
                        <a:rPr lang="en-US" sz="1100"/>
                        <a:t>, </a:t>
                      </a:r>
                      <a:r>
                        <a:rPr lang="en-US" sz="1100" err="1"/>
                        <a:t>atPort</a:t>
                      </a:r>
                      <a:r>
                        <a:rPr lang="en-US" sz="1100"/>
                        <a:t>,  date,</a:t>
                      </a:r>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548769132"/>
                  </a:ext>
                </a:extLst>
              </a:tr>
              <a:tr h="248622">
                <a:tc rowSpan="2">
                  <a:txBody>
                    <a:bodyPr/>
                    <a:lstStyle/>
                    <a:p>
                      <a:r>
                        <a:rPr lang="en-US" sz="1100"/>
                        <a:t>Voyages</a:t>
                      </a:r>
                    </a:p>
                  </a:txBody>
                  <a:tcPr/>
                </a:tc>
                <a:tc>
                  <a:txBody>
                    <a:bodyPr/>
                    <a:lstStyle/>
                    <a:p>
                      <a:r>
                        <a:rPr lang="en-US" sz="1100" err="1"/>
                        <a:t>FullContainerReady</a:t>
                      </a:r>
                      <a:endParaRPr lang="en-US" sz="1100"/>
                    </a:p>
                  </a:txBody>
                  <a:tcPr/>
                </a:tc>
                <a:tc>
                  <a:txBody>
                    <a:bodyPr/>
                    <a:lstStyle/>
                    <a:p>
                      <a:r>
                        <a:rPr lang="en-US" sz="1100" err="1"/>
                        <a:t>OrderId,ContainerId,VoyageId</a:t>
                      </a:r>
                      <a:endParaRPr lang="en-US" sz="1100"/>
                    </a:p>
                  </a:txBody>
                  <a:tcPr/>
                </a:tc>
                <a:tc>
                  <a:txBody>
                    <a:bodyPr/>
                    <a:lstStyle/>
                    <a:p>
                      <a:r>
                        <a:rPr lang="en-US" sz="1100" err="1"/>
                        <a:t>OrdersMS</a:t>
                      </a:r>
                      <a:endParaRPr lang="en-US" sz="1100"/>
                    </a:p>
                  </a:txBody>
                  <a:tcPr/>
                </a:tc>
                <a:tc>
                  <a:txBody>
                    <a:bodyPr/>
                    <a:lstStyle/>
                    <a:p>
                      <a:r>
                        <a:rPr lang="en-US" sz="1100"/>
                        <a:t>Voyages MS , </a:t>
                      </a:r>
                      <a:r>
                        <a:rPr lang="en-US" sz="1100" err="1"/>
                        <a:t>ShipsSim</a:t>
                      </a:r>
                      <a:r>
                        <a:rPr lang="en-US" sz="1100"/>
                        <a:t>, </a:t>
                      </a:r>
                      <a:r>
                        <a:rPr lang="en-US" sz="1100" err="1"/>
                        <a:t>OrdersQ</a:t>
                      </a:r>
                      <a:r>
                        <a:rPr lang="en-US" sz="1100"/>
                        <a:t> </a:t>
                      </a:r>
                    </a:p>
                  </a:txBody>
                  <a:tcPr/>
                </a:tc>
                <a:extLst>
                  <a:ext uri="{0D108BD9-81ED-4DB2-BD59-A6C34878D82A}">
                    <a16:rowId xmlns:a16="http://schemas.microsoft.com/office/drawing/2014/main" val="1744937915"/>
                  </a:ext>
                </a:extLst>
              </a:tr>
              <a:tr h="248622">
                <a:tc vMerge="1">
                  <a:txBody>
                    <a:bodyPr/>
                    <a:lstStyle/>
                    <a:p>
                      <a:endParaRPr lang="en-US" sz="1100" dirty="0"/>
                    </a:p>
                  </a:txBody>
                  <a:tcPr/>
                </a:tc>
                <a:tc>
                  <a:txBody>
                    <a:bodyPr/>
                    <a:lstStyle/>
                    <a:p>
                      <a:r>
                        <a:rPr lang="en-US" sz="1100" err="1"/>
                        <a:t>ShipStartedVoyage</a:t>
                      </a:r>
                      <a:endParaRPr lang="en-US" sz="1100"/>
                    </a:p>
                  </a:txBody>
                  <a:tcPr/>
                </a:tc>
                <a:tc>
                  <a:txBody>
                    <a:bodyPr/>
                    <a:lstStyle/>
                    <a:p>
                      <a:r>
                        <a:rPr lang="en-US" sz="1100" err="1"/>
                        <a:t>ShipId</a:t>
                      </a:r>
                      <a:r>
                        <a:rPr lang="en-US" sz="1100"/>
                        <a:t>, </a:t>
                      </a:r>
                      <a:r>
                        <a:rPr lang="en-US" sz="1100" err="1"/>
                        <a:t>VoyageId</a:t>
                      </a:r>
                      <a:r>
                        <a:rPr lang="en-US" sz="1100"/>
                        <a:t> , manifest{&lt;</a:t>
                      </a:r>
                      <a:r>
                        <a:rPr lang="en-US" sz="1100" err="1"/>
                        <a:t>Orderid,ContainerId</a:t>
                      </a:r>
                      <a:r>
                        <a:rPr lang="en-US" sz="1100"/>
                        <a:t>&gt;}</a:t>
                      </a:r>
                    </a:p>
                  </a:txBody>
                  <a:tcPr/>
                </a:tc>
                <a:tc>
                  <a:txBody>
                    <a:bodyPr/>
                    <a:lstStyle/>
                    <a:p>
                      <a:r>
                        <a:rPr lang="en-US" sz="1100" err="1"/>
                        <a:t>ShipsMS</a:t>
                      </a:r>
                      <a:endParaRPr lang="en-US" sz="1100"/>
                    </a:p>
                  </a:txBody>
                  <a:tcPr/>
                </a:tc>
                <a:tc>
                  <a:txBody>
                    <a:bodyPr/>
                    <a:lstStyle/>
                    <a:p>
                      <a:r>
                        <a:rPr lang="en-US" sz="1100" err="1"/>
                        <a:t>VoyagesMS</a:t>
                      </a:r>
                      <a:r>
                        <a:rPr lang="en-US" sz="1100"/>
                        <a:t> </a:t>
                      </a:r>
                    </a:p>
                  </a:txBody>
                  <a:tcPr/>
                </a:tc>
                <a:extLst>
                  <a:ext uri="{0D108BD9-81ED-4DB2-BD59-A6C34878D82A}">
                    <a16:rowId xmlns:a16="http://schemas.microsoft.com/office/drawing/2014/main" val="3716182918"/>
                  </a:ext>
                </a:extLst>
              </a:tr>
              <a:tr h="248622">
                <a:tc>
                  <a:txBody>
                    <a:bodyPr/>
                    <a:lstStyle/>
                    <a:p>
                      <a:r>
                        <a:rPr lang="en-US" sz="1100"/>
                        <a:t>Ships</a:t>
                      </a:r>
                    </a:p>
                  </a:txBody>
                  <a:tcPr/>
                </a:tc>
                <a:tc>
                  <a:txBody>
                    <a:bodyPr/>
                    <a:lstStyle/>
                    <a:p>
                      <a:r>
                        <a:rPr lang="en-US" sz="1100" err="1"/>
                        <a:t>ShipPosition</a:t>
                      </a:r>
                      <a:endParaRPr lang="en-US" sz="1100"/>
                    </a:p>
                  </a:txBody>
                  <a:tcPr/>
                </a:tc>
                <a:tc>
                  <a:txBody>
                    <a:bodyPr/>
                    <a:lstStyle/>
                    <a:p>
                      <a:r>
                        <a:rPr lang="en-US" sz="1100" err="1"/>
                        <a:t>ShipId</a:t>
                      </a:r>
                      <a:r>
                        <a:rPr lang="en-US" sz="1100"/>
                        <a:t>, </a:t>
                      </a:r>
                    </a:p>
                  </a:txBody>
                  <a:tcPr/>
                </a:tc>
                <a:tc>
                  <a:txBody>
                    <a:bodyPr/>
                    <a:lstStyle/>
                    <a:p>
                      <a:r>
                        <a:rPr lang="en-US" sz="1100" err="1"/>
                        <a:t>ShipsMS</a:t>
                      </a:r>
                      <a:endParaRPr lang="en-US" sz="1100"/>
                    </a:p>
                  </a:txBody>
                  <a:tcPr/>
                </a:tc>
                <a:tc>
                  <a:txBody>
                    <a:bodyPr/>
                    <a:lstStyle/>
                    <a:p>
                      <a:r>
                        <a:rPr lang="en-US" sz="1100" err="1"/>
                        <a:t>OrdersQ</a:t>
                      </a:r>
                      <a:r>
                        <a:rPr lang="en-US" sz="1100"/>
                        <a:t>, </a:t>
                      </a:r>
                      <a:r>
                        <a:rPr lang="en-US" sz="1100" err="1"/>
                        <a:t>ShipsQ</a:t>
                      </a:r>
                      <a:endParaRPr lang="en-US" sz="1100"/>
                    </a:p>
                  </a:txBody>
                  <a:tcPr/>
                </a:tc>
                <a:extLst>
                  <a:ext uri="{0D108BD9-81ED-4DB2-BD59-A6C34878D82A}">
                    <a16:rowId xmlns:a16="http://schemas.microsoft.com/office/drawing/2014/main" val="1711483520"/>
                  </a:ext>
                </a:extLst>
              </a:tr>
              <a:tr h="248622">
                <a:tc rowSpan="3">
                  <a:txBody>
                    <a:bodyPr/>
                    <a:lstStyle/>
                    <a:p>
                      <a:r>
                        <a:rPr lang="en-US" sz="1100"/>
                        <a:t>Containers</a:t>
                      </a:r>
                    </a:p>
                  </a:txBody>
                  <a:tcPr/>
                </a:tc>
                <a:tc>
                  <a:txBody>
                    <a:bodyPr/>
                    <a:lstStyle/>
                    <a:p>
                      <a:r>
                        <a:rPr lang="en-US" sz="1100" err="1"/>
                        <a:t>ContainerTemp+GPS</a:t>
                      </a:r>
                      <a:endParaRPr lang="en-US" sz="1100"/>
                    </a:p>
                  </a:txBody>
                  <a:tcPr/>
                </a:tc>
                <a:tc>
                  <a:txBody>
                    <a:bodyPr/>
                    <a:lstStyle/>
                    <a:p>
                      <a:r>
                        <a:rPr lang="en-US" sz="1100" err="1"/>
                        <a:t>ContainerId</a:t>
                      </a:r>
                      <a:r>
                        <a:rPr lang="en-US" sz="1100"/>
                        <a:t>, temp, position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176420276"/>
                  </a:ext>
                </a:extLst>
              </a:tr>
              <a:tr h="248622">
                <a:tc vMerge="1">
                  <a:txBody>
                    <a:bodyPr/>
                    <a:lstStyle/>
                    <a:p>
                      <a:endParaRPr lang="en-US" sz="1100" dirty="0"/>
                    </a:p>
                  </a:txBody>
                  <a:tcPr/>
                </a:tc>
                <a:tc>
                  <a:txBody>
                    <a:bodyPr/>
                    <a:lstStyle/>
                    <a:p>
                      <a:r>
                        <a:rPr lang="en-US" sz="1100" err="1"/>
                        <a:t>ContainerAction</a:t>
                      </a:r>
                      <a:endParaRPr lang="en-US" sz="1100"/>
                    </a:p>
                  </a:txBody>
                  <a:tcPr/>
                </a:tc>
                <a:tc>
                  <a:txBody>
                    <a:bodyPr/>
                    <a:lstStyle/>
                    <a:p>
                      <a:r>
                        <a:rPr lang="en-US" sz="1100" err="1"/>
                        <a:t>ContainerId</a:t>
                      </a:r>
                      <a:r>
                        <a:rPr lang="en-US" sz="1100"/>
                        <a:t>, Action</a:t>
                      </a:r>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endParaRPr lang="en-US" sz="1100"/>
                    </a:p>
                  </a:txBody>
                  <a:tcPr/>
                </a:tc>
                <a:extLst>
                  <a:ext uri="{0D108BD9-81ED-4DB2-BD59-A6C34878D82A}">
                    <a16:rowId xmlns:a16="http://schemas.microsoft.com/office/drawing/2014/main" val="1392596522"/>
                  </a:ext>
                </a:extLst>
              </a:tr>
              <a:tr h="248622">
                <a:tc vMerge="1">
                  <a:txBody>
                    <a:bodyPr/>
                    <a:lstStyle/>
                    <a:p>
                      <a:endParaRPr lang="en-US" sz="1100" dirty="0"/>
                    </a:p>
                  </a:txBody>
                  <a:tcPr/>
                </a:tc>
                <a:tc>
                  <a:txBody>
                    <a:bodyPr/>
                    <a:lstStyle/>
                    <a:p>
                      <a:r>
                        <a:rPr lang="en-US" sz="1100" err="1"/>
                        <a:t>ContainerTempError</a:t>
                      </a:r>
                      <a:endParaRPr lang="en-US" sz="1100"/>
                    </a:p>
                  </a:txBody>
                  <a:tcPr/>
                </a:tc>
                <a:tc>
                  <a:txBody>
                    <a:bodyPr/>
                    <a:lstStyle/>
                    <a:p>
                      <a:r>
                        <a:rPr lang="en-US" sz="1100" err="1"/>
                        <a:t>ContainerId</a:t>
                      </a:r>
                      <a:r>
                        <a:rPr lang="en-US" sz="1100"/>
                        <a:t>, </a:t>
                      </a:r>
                      <a:r>
                        <a:rPr lang="en-US" sz="1100" err="1"/>
                        <a:t>FailCode</a:t>
                      </a:r>
                      <a:endParaRPr lang="en-US" sz="1100"/>
                    </a:p>
                  </a:txBody>
                  <a:tcPr/>
                </a:tc>
                <a:tc>
                  <a:txBody>
                    <a:bodyPr/>
                    <a:lstStyle/>
                    <a:p>
                      <a:r>
                        <a:rPr lang="en-US" sz="1100" err="1"/>
                        <a:t>ContainersStreams</a:t>
                      </a:r>
                      <a:endParaRPr lang="en-US" sz="1100"/>
                    </a:p>
                  </a:txBody>
                  <a:tcPr/>
                </a:tc>
                <a:tc>
                  <a:txBody>
                    <a:bodyPr/>
                    <a:lstStyle/>
                    <a:p>
                      <a:r>
                        <a:rPr lang="en-US" sz="1100" err="1"/>
                        <a:t>OrdersQ</a:t>
                      </a:r>
                      <a:r>
                        <a:rPr lang="en-US" sz="1100"/>
                        <a:t>, </a:t>
                      </a:r>
                      <a:r>
                        <a:rPr lang="en-US" sz="1100" err="1"/>
                        <a:t>ContainersQ</a:t>
                      </a:r>
                      <a:r>
                        <a:rPr lang="en-US" sz="1100"/>
                        <a:t> </a:t>
                      </a:r>
                    </a:p>
                  </a:txBody>
                  <a:tcPr/>
                </a:tc>
                <a:extLst>
                  <a:ext uri="{0D108BD9-81ED-4DB2-BD59-A6C34878D82A}">
                    <a16:rowId xmlns:a16="http://schemas.microsoft.com/office/drawing/2014/main" val="3929905453"/>
                  </a:ext>
                </a:extLst>
              </a:tr>
              <a:tr h="248622">
                <a:tc>
                  <a:txBody>
                    <a:bodyPr/>
                    <a:lstStyle/>
                    <a:p>
                      <a:r>
                        <a:rPr lang="en-US" sz="1100"/>
                        <a:t>Voyages </a:t>
                      </a:r>
                    </a:p>
                  </a:txBody>
                  <a:tcPr/>
                </a:tc>
                <a:tc>
                  <a:txBody>
                    <a:bodyPr/>
                    <a:lstStyle/>
                    <a:p>
                      <a:r>
                        <a:rPr lang="en-US" sz="1100" err="1"/>
                        <a:t>ShipEndedVoyage</a:t>
                      </a:r>
                      <a:endParaRPr lang="en-US" sz="1100"/>
                    </a:p>
                  </a:txBody>
                  <a:tcPr/>
                </a:tc>
                <a:tc>
                  <a:txBody>
                    <a:bodyPr/>
                    <a:lstStyle/>
                    <a:p>
                      <a:r>
                        <a:rPr lang="en-US" sz="1100" err="1"/>
                        <a:t>ShipId</a:t>
                      </a:r>
                      <a:r>
                        <a:rPr lang="en-US" sz="1100"/>
                        <a:t>, </a:t>
                      </a:r>
                      <a:r>
                        <a:rPr lang="en-US" sz="1100" err="1"/>
                        <a:t>VoyageId</a:t>
                      </a:r>
                      <a:endParaRPr lang="en-US" sz="1100"/>
                    </a:p>
                  </a:txBody>
                  <a:tcPr/>
                </a:tc>
                <a:tc>
                  <a:txBody>
                    <a:bodyPr/>
                    <a:lstStyle/>
                    <a:p>
                      <a:r>
                        <a:rPr lang="en-US" sz="1100" err="1"/>
                        <a:t>ShipsSim</a:t>
                      </a:r>
                      <a:endParaRPr lang="en-US" sz="1100"/>
                    </a:p>
                  </a:txBody>
                  <a:tcPr/>
                </a:tc>
                <a:tc>
                  <a:txBody>
                    <a:bodyPr/>
                    <a:lstStyle/>
                    <a:p>
                      <a:r>
                        <a:rPr lang="en-US" sz="1100" err="1"/>
                        <a:t>VoyagesMS</a:t>
                      </a:r>
                      <a:r>
                        <a:rPr lang="en-US" sz="1100"/>
                        <a:t>, </a:t>
                      </a:r>
                      <a:r>
                        <a:rPr lang="en-US" sz="1100" err="1"/>
                        <a:t>OrdersQ</a:t>
                      </a:r>
                      <a:r>
                        <a:rPr lang="en-US" sz="1100"/>
                        <a:t> </a:t>
                      </a:r>
                    </a:p>
                  </a:txBody>
                  <a:tcPr/>
                </a:tc>
                <a:extLst>
                  <a:ext uri="{0D108BD9-81ED-4DB2-BD59-A6C34878D82A}">
                    <a16:rowId xmlns:a16="http://schemas.microsoft.com/office/drawing/2014/main" val="2111386651"/>
                  </a:ext>
                </a:extLst>
              </a:tr>
              <a:tr h="248622">
                <a:tc rowSpan="2">
                  <a:txBody>
                    <a:bodyPr/>
                    <a:lstStyle/>
                    <a:p>
                      <a:r>
                        <a:rPr lang="en-US" sz="1100"/>
                        <a:t>Orders</a:t>
                      </a:r>
                    </a:p>
                  </a:txBody>
                  <a:tcPr/>
                </a:tc>
                <a:tc>
                  <a:txBody>
                    <a:bodyPr/>
                    <a:lstStyle/>
                    <a:p>
                      <a:r>
                        <a:rPr lang="en-US" sz="1100" err="1"/>
                        <a:t>ContainerOffShip</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VoyagesMS</a:t>
                      </a:r>
                      <a:endParaRPr lang="en-US" sz="1100"/>
                    </a:p>
                  </a:txBody>
                  <a:tcPr/>
                </a:tc>
                <a:tc>
                  <a:txBody>
                    <a:bodyPr/>
                    <a:lstStyle/>
                    <a:p>
                      <a:r>
                        <a:rPr lang="en-US" sz="1100" err="1"/>
                        <a:t>OrdersMS</a:t>
                      </a:r>
                      <a:r>
                        <a:rPr lang="en-US" sz="1100"/>
                        <a:t>, </a:t>
                      </a:r>
                      <a:r>
                        <a:rPr lang="en-US" sz="1100" err="1"/>
                        <a:t>OrdersQ</a:t>
                      </a:r>
                      <a:endParaRPr lang="en-US" sz="1100"/>
                    </a:p>
                  </a:txBody>
                  <a:tcPr/>
                </a:tc>
                <a:extLst>
                  <a:ext uri="{0D108BD9-81ED-4DB2-BD59-A6C34878D82A}">
                    <a16:rowId xmlns:a16="http://schemas.microsoft.com/office/drawing/2014/main" val="4157826486"/>
                  </a:ext>
                </a:extLst>
              </a:tr>
              <a:tr h="248622">
                <a:tc vMerge="1">
                  <a:txBody>
                    <a:bodyPr/>
                    <a:lstStyle/>
                    <a:p>
                      <a:endParaRPr lang="en-US" sz="1100" dirty="0"/>
                    </a:p>
                  </a:txBody>
                  <a:tcPr/>
                </a:tc>
                <a:tc>
                  <a:txBody>
                    <a:bodyPr/>
                    <a:lstStyle/>
                    <a:p>
                      <a:r>
                        <a:rPr lang="en-US" sz="1100" err="1"/>
                        <a:t>ContainerDelivered</a:t>
                      </a:r>
                      <a:endParaRPr lang="en-US" sz="1100"/>
                    </a:p>
                  </a:txBody>
                  <a:tcPr/>
                </a:tc>
                <a:tc>
                  <a:txBody>
                    <a:bodyPr/>
                    <a:lstStyle/>
                    <a:p>
                      <a:r>
                        <a:rPr lang="en-US" sz="1100" err="1"/>
                        <a:t>ContainerId</a:t>
                      </a:r>
                      <a:r>
                        <a:rPr lang="en-US" sz="1100"/>
                        <a:t>, </a:t>
                      </a:r>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060318503"/>
                  </a:ext>
                </a:extLst>
              </a:tr>
              <a:tr h="248622">
                <a:tc>
                  <a:txBody>
                    <a:bodyPr/>
                    <a:lstStyle/>
                    <a:p>
                      <a:r>
                        <a:rPr lang="en-US" sz="1100"/>
                        <a:t>Containers</a:t>
                      </a:r>
                    </a:p>
                  </a:txBody>
                  <a:tcPr/>
                </a:tc>
                <a:tc>
                  <a:txBody>
                    <a:bodyPr/>
                    <a:lstStyle/>
                    <a:p>
                      <a:r>
                        <a:rPr lang="en-US" sz="1100" err="1"/>
                        <a:t>containerReleased</a:t>
                      </a:r>
                      <a:endParaRPr lang="en-US" sz="1100"/>
                    </a:p>
                  </a:txBody>
                  <a:tcPr/>
                </a:tc>
                <a:tc>
                  <a:txBody>
                    <a:bodyPr/>
                    <a:lstStyle/>
                    <a:p>
                      <a:r>
                        <a:rPr lang="en-US" sz="1100" err="1"/>
                        <a:t>ContainerId</a:t>
                      </a:r>
                      <a:endParaRPr lang="en-US" sz="1100"/>
                    </a:p>
                  </a:txBody>
                  <a:tcPr/>
                </a:tc>
                <a:tc>
                  <a:txBody>
                    <a:bodyPr/>
                    <a:lstStyle/>
                    <a:p>
                      <a:r>
                        <a:rPr lang="en-US" sz="1100" err="1"/>
                        <a:t>OrdersMS</a:t>
                      </a:r>
                      <a:endParaRPr lang="en-US" sz="1100"/>
                    </a:p>
                  </a:txBody>
                  <a:tcPr/>
                </a:tc>
                <a:tc>
                  <a:txBody>
                    <a:bodyPr/>
                    <a:lstStyle/>
                    <a:p>
                      <a:r>
                        <a:rPr lang="en-US" sz="1100" err="1"/>
                        <a:t>ContainersMS</a:t>
                      </a:r>
                      <a:endParaRPr lang="en-US" sz="1100"/>
                    </a:p>
                  </a:txBody>
                  <a:tcPr/>
                </a:tc>
                <a:extLst>
                  <a:ext uri="{0D108BD9-81ED-4DB2-BD59-A6C34878D82A}">
                    <a16:rowId xmlns:a16="http://schemas.microsoft.com/office/drawing/2014/main" val="3607201804"/>
                  </a:ext>
                </a:extLst>
              </a:tr>
              <a:tr h="248622">
                <a:tc>
                  <a:txBody>
                    <a:bodyPr/>
                    <a:lstStyle/>
                    <a:p>
                      <a:r>
                        <a:rPr lang="en-US" sz="1100"/>
                        <a:t>Orders</a:t>
                      </a:r>
                    </a:p>
                  </a:txBody>
                  <a:tcPr/>
                </a:tc>
                <a:tc>
                  <a:txBody>
                    <a:bodyPr/>
                    <a:lstStyle/>
                    <a:p>
                      <a:r>
                        <a:rPr lang="en-US" sz="1100" err="1"/>
                        <a:t>OrderCompleted</a:t>
                      </a:r>
                      <a:endParaRPr lang="en-US" sz="1100"/>
                    </a:p>
                  </a:txBody>
                  <a:tcPr/>
                </a:tc>
                <a:tc>
                  <a:txBody>
                    <a:bodyPr/>
                    <a:lstStyle/>
                    <a:p>
                      <a:r>
                        <a:rPr lang="en-US" sz="1100" err="1"/>
                        <a:t>OrderId</a:t>
                      </a:r>
                      <a:endParaRPr lang="en-US" sz="1100"/>
                    </a:p>
                  </a:txBody>
                  <a:tcPr/>
                </a:tc>
                <a:tc>
                  <a:txBody>
                    <a:bodyPr/>
                    <a:lstStyle/>
                    <a:p>
                      <a:r>
                        <a:rPr lang="en-US" sz="1100" err="1"/>
                        <a:t>OrdersMS</a:t>
                      </a:r>
                      <a:endParaRPr lang="en-US" sz="1100"/>
                    </a:p>
                  </a:txBody>
                  <a:tcPr/>
                </a:tc>
                <a:tc>
                  <a:txBody>
                    <a:bodyPr/>
                    <a:lstStyle/>
                    <a:p>
                      <a:r>
                        <a:rPr lang="en-US" sz="1100" err="1"/>
                        <a:t>OrdersMS</a:t>
                      </a:r>
                      <a:r>
                        <a:rPr lang="en-US" sz="1100"/>
                        <a:t>, </a:t>
                      </a:r>
                      <a:r>
                        <a:rPr lang="en-US" sz="1100" err="1"/>
                        <a:t>OrdersQ</a:t>
                      </a:r>
                      <a:r>
                        <a:rPr lang="en-US" sz="1100"/>
                        <a:t> </a:t>
                      </a:r>
                    </a:p>
                  </a:txBody>
                  <a:tcPr/>
                </a:tc>
                <a:extLst>
                  <a:ext uri="{0D108BD9-81ED-4DB2-BD59-A6C34878D82A}">
                    <a16:rowId xmlns:a16="http://schemas.microsoft.com/office/drawing/2014/main" val="1886285459"/>
                  </a:ext>
                </a:extLst>
              </a:tr>
            </a:tbl>
          </a:graphicData>
        </a:graphic>
      </p:graphicFrame>
    </p:spTree>
    <p:extLst>
      <p:ext uri="{BB962C8B-B14F-4D97-AF65-F5344CB8AC3E}">
        <p14:creationId xmlns:p14="http://schemas.microsoft.com/office/powerpoint/2010/main" val="41353430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7BB88-793B-4346-B58C-DB9114BCDC7C}"/>
              </a:ext>
            </a:extLst>
          </p:cNvPr>
          <p:cNvSpPr>
            <a:spLocks noGrp="1"/>
          </p:cNvSpPr>
          <p:nvPr>
            <p:ph type="ctrTitle"/>
          </p:nvPr>
        </p:nvSpPr>
        <p:spPr/>
        <p:txBody>
          <a:bodyPr/>
          <a:lstStyle/>
          <a:p>
            <a:r>
              <a:rPr lang="en-US"/>
              <a:t>Container Management Service</a:t>
            </a:r>
          </a:p>
        </p:txBody>
      </p:sp>
      <p:sp>
        <p:nvSpPr>
          <p:cNvPr id="4" name="Subtitle 3">
            <a:extLst>
              <a:ext uri="{FF2B5EF4-FFF2-40B4-BE49-F238E27FC236}">
                <a16:creationId xmlns:a16="http://schemas.microsoft.com/office/drawing/2014/main" id="{A670359B-6F55-4A4B-B561-E963EBEC94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DAC22168-347A-2342-9743-28524952F026}"/>
              </a:ext>
            </a:extLst>
          </p:cNvPr>
          <p:cNvSpPr>
            <a:spLocks noGrp="1"/>
          </p:cNvSpPr>
          <p:nvPr>
            <p:ph type="sldNum" sz="quarter" idx="12"/>
          </p:nvPr>
        </p:nvSpPr>
        <p:spPr/>
        <p:txBody>
          <a:bodyPr/>
          <a:lstStyle/>
          <a:p>
            <a:fld id="{C565C23E-6D76-459C-BC14-A9049E4EE889}" type="slidenum">
              <a:rPr lang="en-US" smtClean="0"/>
              <a:t>74</a:t>
            </a:fld>
            <a:endParaRPr lang="en-US"/>
          </a:p>
        </p:txBody>
      </p:sp>
    </p:spTree>
    <p:extLst>
      <p:ext uri="{BB962C8B-B14F-4D97-AF65-F5344CB8AC3E}">
        <p14:creationId xmlns:p14="http://schemas.microsoft.com/office/powerpoint/2010/main" val="37945440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B8556-363F-874E-A593-1914C244E70B}"/>
              </a:ext>
            </a:extLst>
          </p:cNvPr>
          <p:cNvSpPr/>
          <p:nvPr/>
        </p:nvSpPr>
        <p:spPr>
          <a:xfrm>
            <a:off x="272956"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31" name="TextBox 30">
            <a:extLst>
              <a:ext uri="{FF2B5EF4-FFF2-40B4-BE49-F238E27FC236}">
                <a16:creationId xmlns:a16="http://schemas.microsoft.com/office/drawing/2014/main" id="{1C1278A8-FBCD-B243-9CAB-ED2D001A4B5B}"/>
              </a:ext>
            </a:extLst>
          </p:cNvPr>
          <p:cNvSpPr txBox="1"/>
          <p:nvPr/>
        </p:nvSpPr>
        <p:spPr>
          <a:xfrm>
            <a:off x="11113252" y="6245525"/>
            <a:ext cx="1211678" cy="369332"/>
          </a:xfrm>
          <a:prstGeom prst="rect">
            <a:avLst/>
          </a:prstGeom>
          <a:noFill/>
        </p:spPr>
        <p:txBody>
          <a:bodyPr wrap="none" rtlCol="0">
            <a:spAutoFit/>
          </a:bodyPr>
          <a:lstStyle/>
          <a:p>
            <a:r>
              <a:rPr lang="en-US"/>
              <a:t>Continue…</a:t>
            </a:r>
          </a:p>
        </p:txBody>
      </p:sp>
      <p:sp>
        <p:nvSpPr>
          <p:cNvPr id="25" name="TextBox 24">
            <a:extLst>
              <a:ext uri="{FF2B5EF4-FFF2-40B4-BE49-F238E27FC236}">
                <a16:creationId xmlns:a16="http://schemas.microsoft.com/office/drawing/2014/main" id="{CD5C360A-87E6-614D-AE96-79ED2676AA35}"/>
              </a:ext>
            </a:extLst>
          </p:cNvPr>
          <p:cNvSpPr txBox="1"/>
          <p:nvPr/>
        </p:nvSpPr>
        <p:spPr>
          <a:xfrm>
            <a:off x="7209958" y="65082"/>
            <a:ext cx="4666855" cy="584775"/>
          </a:xfrm>
          <a:prstGeom prst="rect">
            <a:avLst/>
          </a:prstGeom>
          <a:noFill/>
        </p:spPr>
        <p:txBody>
          <a:bodyPr wrap="none" rtlCol="0">
            <a:spAutoFit/>
          </a:bodyPr>
          <a:lstStyle/>
          <a:p>
            <a:r>
              <a:rPr lang="en-US" sz="3200">
                <a:solidFill>
                  <a:srgbClr val="FF8531"/>
                </a:solidFill>
              </a:rPr>
              <a:t>Event Storming - Container</a:t>
            </a:r>
          </a:p>
        </p:txBody>
      </p:sp>
      <p:sp>
        <p:nvSpPr>
          <p:cNvPr id="22" name="Rectangle 21">
            <a:extLst>
              <a:ext uri="{FF2B5EF4-FFF2-40B4-BE49-F238E27FC236}">
                <a16:creationId xmlns:a16="http://schemas.microsoft.com/office/drawing/2014/main" id="{728A0254-E2B0-1C4D-9D7F-117B89EAEB14}"/>
              </a:ext>
            </a:extLst>
          </p:cNvPr>
          <p:cNvSpPr/>
          <p:nvPr/>
        </p:nvSpPr>
        <p:spPr>
          <a:xfrm>
            <a:off x="9543385" y="1400177"/>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7" name="Rectangle 26">
            <a:extLst>
              <a:ext uri="{FF2B5EF4-FFF2-40B4-BE49-F238E27FC236}">
                <a16:creationId xmlns:a16="http://schemas.microsoft.com/office/drawing/2014/main" id="{8E656FF9-3C29-7B4D-ADFD-7BC2BA717270}"/>
              </a:ext>
            </a:extLst>
          </p:cNvPr>
          <p:cNvSpPr/>
          <p:nvPr/>
        </p:nvSpPr>
        <p:spPr>
          <a:xfrm>
            <a:off x="2098537" y="141424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9" name="Rectangle 28">
            <a:extLst>
              <a:ext uri="{FF2B5EF4-FFF2-40B4-BE49-F238E27FC236}">
                <a16:creationId xmlns:a16="http://schemas.microsoft.com/office/drawing/2014/main" id="{A22F29CF-1B68-4D43-817D-4DB2773C08E6}"/>
              </a:ext>
            </a:extLst>
          </p:cNvPr>
          <p:cNvSpPr/>
          <p:nvPr/>
        </p:nvSpPr>
        <p:spPr>
          <a:xfrm>
            <a:off x="2707646"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30" name="Rectangle 29">
            <a:extLst>
              <a:ext uri="{FF2B5EF4-FFF2-40B4-BE49-F238E27FC236}">
                <a16:creationId xmlns:a16="http://schemas.microsoft.com/office/drawing/2014/main" id="{148C59FA-79C1-614C-A059-B8C5B3B50776}"/>
              </a:ext>
            </a:extLst>
          </p:cNvPr>
          <p:cNvSpPr/>
          <p:nvPr/>
        </p:nvSpPr>
        <p:spPr>
          <a:xfrm>
            <a:off x="3689952"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33" name="Rectangle 32">
            <a:extLst>
              <a:ext uri="{FF2B5EF4-FFF2-40B4-BE49-F238E27FC236}">
                <a16:creationId xmlns:a16="http://schemas.microsoft.com/office/drawing/2014/main" id="{1A90B2A2-3822-384B-8F4A-32427AC2213B}"/>
              </a:ext>
            </a:extLst>
          </p:cNvPr>
          <p:cNvSpPr/>
          <p:nvPr/>
        </p:nvSpPr>
        <p:spPr>
          <a:xfrm>
            <a:off x="5211850"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34" name="Rectangle 33">
            <a:extLst>
              <a:ext uri="{FF2B5EF4-FFF2-40B4-BE49-F238E27FC236}">
                <a16:creationId xmlns:a16="http://schemas.microsoft.com/office/drawing/2014/main" id="{5A85B1E2-3E9F-1045-A6DE-D0C6C8BF70FC}"/>
              </a:ext>
            </a:extLst>
          </p:cNvPr>
          <p:cNvSpPr/>
          <p:nvPr/>
        </p:nvSpPr>
        <p:spPr>
          <a:xfrm>
            <a:off x="6733751"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6" name="Rectangle 35">
            <a:extLst>
              <a:ext uri="{FF2B5EF4-FFF2-40B4-BE49-F238E27FC236}">
                <a16:creationId xmlns:a16="http://schemas.microsoft.com/office/drawing/2014/main" id="{2AF3A9FA-6F63-A248-996A-46863785798D}"/>
              </a:ext>
            </a:extLst>
          </p:cNvPr>
          <p:cNvSpPr/>
          <p:nvPr/>
        </p:nvSpPr>
        <p:spPr>
          <a:xfrm>
            <a:off x="1489427" y="302236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7" name="Rectangle 36">
            <a:extLst>
              <a:ext uri="{FF2B5EF4-FFF2-40B4-BE49-F238E27FC236}">
                <a16:creationId xmlns:a16="http://schemas.microsoft.com/office/drawing/2014/main" id="{EBBCA898-672F-FE47-B812-552AC842CF2D}"/>
              </a:ext>
            </a:extLst>
          </p:cNvPr>
          <p:cNvSpPr/>
          <p:nvPr/>
        </p:nvSpPr>
        <p:spPr>
          <a:xfrm>
            <a:off x="4104327" y="3022362"/>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8" name="Rectangle 37">
            <a:extLst>
              <a:ext uri="{FF2B5EF4-FFF2-40B4-BE49-F238E27FC236}">
                <a16:creationId xmlns:a16="http://schemas.microsoft.com/office/drawing/2014/main" id="{CB4E48BF-1321-8347-9B75-06ADE87F2114}"/>
              </a:ext>
            </a:extLst>
          </p:cNvPr>
          <p:cNvSpPr/>
          <p:nvPr/>
        </p:nvSpPr>
        <p:spPr>
          <a:xfrm>
            <a:off x="5211851" y="141424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9" name="Rectangle 38">
            <a:extLst>
              <a:ext uri="{FF2B5EF4-FFF2-40B4-BE49-F238E27FC236}">
                <a16:creationId xmlns:a16="http://schemas.microsoft.com/office/drawing/2014/main" id="{FCCF8CFA-3426-A94F-91FC-8E266866E31A}"/>
              </a:ext>
            </a:extLst>
          </p:cNvPr>
          <p:cNvSpPr/>
          <p:nvPr/>
        </p:nvSpPr>
        <p:spPr>
          <a:xfrm>
            <a:off x="8138568" y="1365446"/>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40" name="Rectangle 39">
            <a:extLst>
              <a:ext uri="{FF2B5EF4-FFF2-40B4-BE49-F238E27FC236}">
                <a16:creationId xmlns:a16="http://schemas.microsoft.com/office/drawing/2014/main" id="{6DF14F95-2594-074C-951F-FB7B5B392573}"/>
              </a:ext>
            </a:extLst>
          </p:cNvPr>
          <p:cNvSpPr/>
          <p:nvPr/>
        </p:nvSpPr>
        <p:spPr>
          <a:xfrm>
            <a:off x="6527177" y="302236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41" name="Rectangle 40">
            <a:extLst>
              <a:ext uri="{FF2B5EF4-FFF2-40B4-BE49-F238E27FC236}">
                <a16:creationId xmlns:a16="http://schemas.microsoft.com/office/drawing/2014/main" id="{B8C622A3-8C9F-2D42-806B-7F803698505C}"/>
              </a:ext>
            </a:extLst>
          </p:cNvPr>
          <p:cNvSpPr/>
          <p:nvPr/>
        </p:nvSpPr>
        <p:spPr>
          <a:xfrm>
            <a:off x="8325166" y="3022360"/>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42" name="Rectangle 41">
            <a:extLst>
              <a:ext uri="{FF2B5EF4-FFF2-40B4-BE49-F238E27FC236}">
                <a16:creationId xmlns:a16="http://schemas.microsoft.com/office/drawing/2014/main" id="{6094FF5A-97FD-7E46-AEA5-61DD2BF390D7}"/>
              </a:ext>
            </a:extLst>
          </p:cNvPr>
          <p:cNvSpPr/>
          <p:nvPr/>
        </p:nvSpPr>
        <p:spPr>
          <a:xfrm>
            <a:off x="7529458" y="4716324"/>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43" name="Rectangle 42">
            <a:extLst>
              <a:ext uri="{FF2B5EF4-FFF2-40B4-BE49-F238E27FC236}">
                <a16:creationId xmlns:a16="http://schemas.microsoft.com/office/drawing/2014/main" id="{0639A7DE-769C-A74B-A3A4-5B3CCCAEE0F6}"/>
              </a:ext>
            </a:extLst>
          </p:cNvPr>
          <p:cNvSpPr/>
          <p:nvPr/>
        </p:nvSpPr>
        <p:spPr>
          <a:xfrm>
            <a:off x="9484354" y="4716323"/>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828671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BD3E5-190D-6A43-9204-A6BB1BFA96F1}"/>
              </a:ext>
            </a:extLst>
          </p:cNvPr>
          <p:cNvSpPr>
            <a:spLocks noGrp="1"/>
          </p:cNvSpPr>
          <p:nvPr>
            <p:ph type="sldNum" sz="quarter" idx="12"/>
          </p:nvPr>
        </p:nvSpPr>
        <p:spPr/>
        <p:txBody>
          <a:bodyPr/>
          <a:lstStyle/>
          <a:p>
            <a:fld id="{C565C23E-6D76-459C-BC14-A9049E4EE889}" type="slidenum">
              <a:rPr lang="en-US" smtClean="0"/>
              <a:t>76</a:t>
            </a:fld>
            <a:endParaRPr lang="en-US"/>
          </a:p>
        </p:txBody>
      </p:sp>
      <p:sp>
        <p:nvSpPr>
          <p:cNvPr id="3" name="Rectangle 2">
            <a:extLst>
              <a:ext uri="{FF2B5EF4-FFF2-40B4-BE49-F238E27FC236}">
                <a16:creationId xmlns:a16="http://schemas.microsoft.com/office/drawing/2014/main" id="{1351846F-1F51-884F-A55B-68CC1DCB2307}"/>
              </a:ext>
            </a:extLst>
          </p:cNvPr>
          <p:cNvSpPr/>
          <p:nvPr/>
        </p:nvSpPr>
        <p:spPr>
          <a:xfrm>
            <a:off x="1982486" y="1235071"/>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5" name="Rounded Rectangle 4">
            <a:extLst>
              <a:ext uri="{FF2B5EF4-FFF2-40B4-BE49-F238E27FC236}">
                <a16:creationId xmlns:a16="http://schemas.microsoft.com/office/drawing/2014/main" id="{8ADA9A29-DFC7-DF4F-A9B1-C3121AD9CF82}"/>
              </a:ext>
            </a:extLst>
          </p:cNvPr>
          <p:cNvSpPr/>
          <p:nvPr/>
        </p:nvSpPr>
        <p:spPr>
          <a:xfrm>
            <a:off x="476951" y="421003"/>
            <a:ext cx="1211338" cy="67286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Shipping </a:t>
            </a:r>
            <a:r>
              <a:rPr lang="en-US" sz="1200" err="1">
                <a:solidFill>
                  <a:schemeClr val="accent1">
                    <a:lumMod val="50000"/>
                  </a:schemeClr>
                </a:solidFill>
              </a:rPr>
              <a:t>Oinc</a:t>
            </a:r>
            <a:r>
              <a:rPr lang="en-US" sz="1200">
                <a:solidFill>
                  <a:schemeClr val="accent1">
                    <a:lumMod val="50000"/>
                  </a:schemeClr>
                </a:solidFill>
              </a:rPr>
              <a:t> Clerk</a:t>
            </a:r>
          </a:p>
        </p:txBody>
      </p:sp>
      <p:sp>
        <p:nvSpPr>
          <p:cNvPr id="6" name="Rectangle 5">
            <a:extLst>
              <a:ext uri="{FF2B5EF4-FFF2-40B4-BE49-F238E27FC236}">
                <a16:creationId xmlns:a16="http://schemas.microsoft.com/office/drawing/2014/main" id="{A09E8D45-0AE2-D441-A5D0-530D6358FE42}"/>
              </a:ext>
            </a:extLst>
          </p:cNvPr>
          <p:cNvSpPr/>
          <p:nvPr/>
        </p:nvSpPr>
        <p:spPr>
          <a:xfrm>
            <a:off x="476951" y="1235071"/>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Reefer Container to inventory</a:t>
            </a:r>
          </a:p>
        </p:txBody>
      </p:sp>
      <p:sp>
        <p:nvSpPr>
          <p:cNvPr id="7" name="Rectangle 6">
            <a:extLst>
              <a:ext uri="{FF2B5EF4-FFF2-40B4-BE49-F238E27FC236}">
                <a16:creationId xmlns:a16="http://schemas.microsoft.com/office/drawing/2014/main" id="{C8743E70-2068-6246-A862-E4F81540695B}"/>
              </a:ext>
            </a:extLst>
          </p:cNvPr>
          <p:cNvSpPr/>
          <p:nvPr/>
        </p:nvSpPr>
        <p:spPr>
          <a:xfrm>
            <a:off x="476951" y="2419707"/>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Reefer Container  inventory</a:t>
            </a:r>
          </a:p>
        </p:txBody>
      </p:sp>
      <p:sp>
        <p:nvSpPr>
          <p:cNvPr id="9" name="Rectangle 8">
            <a:extLst>
              <a:ext uri="{FF2B5EF4-FFF2-40B4-BE49-F238E27FC236}">
                <a16:creationId xmlns:a16="http://schemas.microsoft.com/office/drawing/2014/main" id="{17839720-C281-1C44-A69D-7BCFB31FD2E3}"/>
              </a:ext>
            </a:extLst>
          </p:cNvPr>
          <p:cNvSpPr/>
          <p:nvPr/>
        </p:nvSpPr>
        <p:spPr>
          <a:xfrm>
            <a:off x="476951" y="3516389"/>
            <a:ext cx="1218219" cy="6728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Set Reefer Container  in maintenance</a:t>
            </a:r>
          </a:p>
        </p:txBody>
      </p:sp>
      <p:sp>
        <p:nvSpPr>
          <p:cNvPr id="10" name="Rectangle 9">
            <a:extLst>
              <a:ext uri="{FF2B5EF4-FFF2-40B4-BE49-F238E27FC236}">
                <a16:creationId xmlns:a16="http://schemas.microsoft.com/office/drawing/2014/main" id="{5E30E09C-E519-CB4B-9E86-7ACE35E770E4}"/>
              </a:ext>
            </a:extLst>
          </p:cNvPr>
          <p:cNvSpPr/>
          <p:nvPr/>
        </p:nvSpPr>
        <p:spPr>
          <a:xfrm>
            <a:off x="1982485" y="3523381"/>
            <a:ext cx="1218219" cy="672862"/>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11" name="Rectangle 10">
            <a:extLst>
              <a:ext uri="{FF2B5EF4-FFF2-40B4-BE49-F238E27FC236}">
                <a16:creationId xmlns:a16="http://schemas.microsoft.com/office/drawing/2014/main" id="{3F1C4D65-BC05-F244-9F3E-A7DF85A1FE27}"/>
              </a:ext>
            </a:extLst>
          </p:cNvPr>
          <p:cNvSpPr/>
          <p:nvPr/>
        </p:nvSpPr>
        <p:spPr>
          <a:xfrm>
            <a:off x="1982485" y="4603462"/>
            <a:ext cx="1218219" cy="672863"/>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maintenance</a:t>
            </a:r>
          </a:p>
        </p:txBody>
      </p:sp>
      <p:sp>
        <p:nvSpPr>
          <p:cNvPr id="12" name="Rectangle 11">
            <a:extLst>
              <a:ext uri="{FF2B5EF4-FFF2-40B4-BE49-F238E27FC236}">
                <a16:creationId xmlns:a16="http://schemas.microsoft.com/office/drawing/2014/main" id="{84E8C5FF-41F3-0046-85DC-A22C3CF678DB}"/>
              </a:ext>
            </a:extLst>
          </p:cNvPr>
          <p:cNvSpPr/>
          <p:nvPr/>
        </p:nvSpPr>
        <p:spPr>
          <a:xfrm>
            <a:off x="1982485" y="2419707"/>
            <a:ext cx="1218219" cy="672861"/>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13" name="Rectangle 12">
            <a:extLst>
              <a:ext uri="{FF2B5EF4-FFF2-40B4-BE49-F238E27FC236}">
                <a16:creationId xmlns:a16="http://schemas.microsoft.com/office/drawing/2014/main" id="{9935E9AC-1CED-CF4C-8FFC-267541C67121}"/>
              </a:ext>
            </a:extLst>
          </p:cNvPr>
          <p:cNvSpPr/>
          <p:nvPr/>
        </p:nvSpPr>
        <p:spPr>
          <a:xfrm>
            <a:off x="470070" y="4603462"/>
            <a:ext cx="1225100" cy="101946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Reefer Container  from maintenance</a:t>
            </a:r>
          </a:p>
        </p:txBody>
      </p:sp>
      <p:sp>
        <p:nvSpPr>
          <p:cNvPr id="14" name="Rectangle 13">
            <a:extLst>
              <a:ext uri="{FF2B5EF4-FFF2-40B4-BE49-F238E27FC236}">
                <a16:creationId xmlns:a16="http://schemas.microsoft.com/office/drawing/2014/main" id="{C251C7F3-4E5C-F542-9568-8D6DD070BC6C}"/>
              </a:ext>
            </a:extLst>
          </p:cNvPr>
          <p:cNvSpPr/>
          <p:nvPr/>
        </p:nvSpPr>
        <p:spPr>
          <a:xfrm>
            <a:off x="464534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is created, reserve container </a:t>
            </a:r>
          </a:p>
        </p:txBody>
      </p:sp>
      <p:sp>
        <p:nvSpPr>
          <p:cNvPr id="15" name="Rectangle 14">
            <a:extLst>
              <a:ext uri="{FF2B5EF4-FFF2-40B4-BE49-F238E27FC236}">
                <a16:creationId xmlns:a16="http://schemas.microsoft.com/office/drawing/2014/main" id="{8C7E0A36-5AEB-C94E-A3EA-7EE010C2B89B}"/>
              </a:ext>
            </a:extLst>
          </p:cNvPr>
          <p:cNvSpPr/>
          <p:nvPr/>
        </p:nvSpPr>
        <p:spPr>
          <a:xfrm>
            <a:off x="4645342" y="2514035"/>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6" name="Rectangle 15">
            <a:extLst>
              <a:ext uri="{FF2B5EF4-FFF2-40B4-BE49-F238E27FC236}">
                <a16:creationId xmlns:a16="http://schemas.microsoft.com/office/drawing/2014/main" id="{FB7B734F-9F3D-2048-936A-585E851A192B}"/>
              </a:ext>
            </a:extLst>
          </p:cNvPr>
          <p:cNvSpPr/>
          <p:nvPr/>
        </p:nvSpPr>
        <p:spPr>
          <a:xfrm>
            <a:off x="4641901" y="3583995"/>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17" name="Rectangle 16">
            <a:extLst>
              <a:ext uri="{FF2B5EF4-FFF2-40B4-BE49-F238E27FC236}">
                <a16:creationId xmlns:a16="http://schemas.microsoft.com/office/drawing/2014/main" id="{4ACF0BA1-E35C-3749-98A6-4157094D2414}"/>
              </a:ext>
            </a:extLst>
          </p:cNvPr>
          <p:cNvSpPr/>
          <p:nvPr/>
        </p:nvSpPr>
        <p:spPr>
          <a:xfrm>
            <a:off x="7116872" y="1260264"/>
            <a:ext cx="1211339" cy="1159443"/>
          </a:xfrm>
          <a:prstGeom prst="rect">
            <a:avLst/>
          </a:prstGeom>
          <a:solidFill>
            <a:srgbClr val="FFD1EC"/>
          </a:solidFill>
          <a:ln>
            <a:solidFill>
              <a:srgbClr val="FFD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Whenever shipment order delivered, release container </a:t>
            </a:r>
          </a:p>
        </p:txBody>
      </p:sp>
      <p:sp>
        <p:nvSpPr>
          <p:cNvPr id="18" name="Heptagon 17">
            <a:extLst>
              <a:ext uri="{FF2B5EF4-FFF2-40B4-BE49-F238E27FC236}">
                <a16:creationId xmlns:a16="http://schemas.microsoft.com/office/drawing/2014/main" id="{499F702C-B0A0-904D-BCF6-48F3677C4FD3}"/>
              </a:ext>
            </a:extLst>
          </p:cNvPr>
          <p:cNvSpPr/>
          <p:nvPr/>
        </p:nvSpPr>
        <p:spPr>
          <a:xfrm>
            <a:off x="1695170"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9" name="Heptagon 18">
            <a:extLst>
              <a:ext uri="{FF2B5EF4-FFF2-40B4-BE49-F238E27FC236}">
                <a16:creationId xmlns:a16="http://schemas.microsoft.com/office/drawing/2014/main" id="{4339BD1B-F9A1-ED41-93E4-A0348BE56F80}"/>
              </a:ext>
            </a:extLst>
          </p:cNvPr>
          <p:cNvSpPr/>
          <p:nvPr/>
        </p:nvSpPr>
        <p:spPr>
          <a:xfrm>
            <a:off x="5083076" y="5622929"/>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20" name="Heptagon 19">
            <a:extLst>
              <a:ext uri="{FF2B5EF4-FFF2-40B4-BE49-F238E27FC236}">
                <a16:creationId xmlns:a16="http://schemas.microsoft.com/office/drawing/2014/main" id="{9F70422C-CC80-DF44-89BC-68E572DF683B}"/>
              </a:ext>
            </a:extLst>
          </p:cNvPr>
          <p:cNvSpPr/>
          <p:nvPr/>
        </p:nvSpPr>
        <p:spPr>
          <a:xfrm>
            <a:off x="7554607" y="5622928"/>
            <a:ext cx="335867" cy="335867"/>
          </a:xfrm>
          <a:prstGeom prst="heptago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1" name="Rectangle 20">
            <a:extLst>
              <a:ext uri="{FF2B5EF4-FFF2-40B4-BE49-F238E27FC236}">
                <a16:creationId xmlns:a16="http://schemas.microsoft.com/office/drawing/2014/main" id="{29964FAB-7837-7C45-B72B-707E7188F208}"/>
              </a:ext>
            </a:extLst>
          </p:cNvPr>
          <p:cNvSpPr/>
          <p:nvPr/>
        </p:nvSpPr>
        <p:spPr>
          <a:xfrm>
            <a:off x="7116873" y="2601674"/>
            <a:ext cx="1211338"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from order </a:t>
            </a:r>
          </a:p>
        </p:txBody>
      </p:sp>
      <p:sp>
        <p:nvSpPr>
          <p:cNvPr id="22" name="Rectangle 21">
            <a:extLst>
              <a:ext uri="{FF2B5EF4-FFF2-40B4-BE49-F238E27FC236}">
                <a16:creationId xmlns:a16="http://schemas.microsoft.com/office/drawing/2014/main" id="{93C73ED0-B1F5-9645-B64B-CDA799FBDB3D}"/>
              </a:ext>
            </a:extLst>
          </p:cNvPr>
          <p:cNvSpPr/>
          <p:nvPr/>
        </p:nvSpPr>
        <p:spPr>
          <a:xfrm>
            <a:off x="7116872" y="3698041"/>
            <a:ext cx="1218219" cy="101946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Tree>
    <p:extLst>
      <p:ext uri="{BB962C8B-B14F-4D97-AF65-F5344CB8AC3E}">
        <p14:creationId xmlns:p14="http://schemas.microsoft.com/office/powerpoint/2010/main" val="1603978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510F25-C47F-1849-9C5E-0774778E3651}"/>
              </a:ext>
            </a:extLst>
          </p:cNvPr>
          <p:cNvSpPr/>
          <p:nvPr/>
        </p:nvSpPr>
        <p:spPr>
          <a:xfrm>
            <a:off x="2086100" y="1844153"/>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Container to inventory </a:t>
            </a:r>
          </a:p>
        </p:txBody>
      </p:sp>
      <p:sp>
        <p:nvSpPr>
          <p:cNvPr id="12" name="Rectangle 11">
            <a:extLst>
              <a:ext uri="{FF2B5EF4-FFF2-40B4-BE49-F238E27FC236}">
                <a16:creationId xmlns:a16="http://schemas.microsoft.com/office/drawing/2014/main" id="{D01FEB48-4C3A-1F41-A91E-7444C8C49E0B}"/>
              </a:ext>
            </a:extLst>
          </p:cNvPr>
          <p:cNvSpPr/>
          <p:nvPr/>
        </p:nvSpPr>
        <p:spPr>
          <a:xfrm>
            <a:off x="7866614" y="2497026"/>
            <a:ext cx="2490922" cy="202370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a:solidFill>
                  <a:schemeClr val="bg1"/>
                </a:solidFill>
              </a:rPr>
              <a:t>Container</a:t>
            </a:r>
            <a:r>
              <a:rPr lang="en-US" sz="1400">
                <a:solidFill>
                  <a:schemeClr val="bg1"/>
                </a:solidFill>
              </a:rPr>
              <a:t>: </a:t>
            </a:r>
          </a:p>
          <a:p>
            <a:endParaRPr lang="en-US" sz="1400">
              <a:solidFill>
                <a:schemeClr val="bg1"/>
              </a:solidFill>
            </a:endParaRPr>
          </a:p>
          <a:p>
            <a:r>
              <a:rPr lang="en-US" sz="1400">
                <a:solidFill>
                  <a:schemeClr val="bg1"/>
                </a:solidFill>
              </a:rPr>
              <a:t>Type</a:t>
            </a:r>
          </a:p>
          <a:p>
            <a:r>
              <a:rPr lang="en-US" sz="1400">
                <a:solidFill>
                  <a:schemeClr val="bg1"/>
                </a:solidFill>
              </a:rPr>
              <a:t>Location</a:t>
            </a:r>
          </a:p>
          <a:p>
            <a:r>
              <a:rPr lang="en-US" sz="1400">
                <a:solidFill>
                  <a:schemeClr val="bg1"/>
                </a:solidFill>
              </a:rPr>
              <a:t>Capacity</a:t>
            </a:r>
          </a:p>
          <a:p>
            <a:r>
              <a:rPr lang="en-US" sz="1400">
                <a:solidFill>
                  <a:schemeClr val="bg1"/>
                </a:solidFill>
              </a:rPr>
              <a:t>Brand</a:t>
            </a:r>
          </a:p>
          <a:p>
            <a:r>
              <a:rPr lang="en-US" sz="1400">
                <a:solidFill>
                  <a:schemeClr val="bg1"/>
                </a:solidFill>
              </a:rPr>
              <a:t>Status</a:t>
            </a:r>
          </a:p>
          <a:p>
            <a:endParaRPr lang="en-US" sz="1400">
              <a:solidFill>
                <a:schemeClr val="bg1"/>
              </a:solidFill>
            </a:endParaRPr>
          </a:p>
        </p:txBody>
      </p:sp>
      <p:sp>
        <p:nvSpPr>
          <p:cNvPr id="14" name="Freeform 13">
            <a:extLst>
              <a:ext uri="{FF2B5EF4-FFF2-40B4-BE49-F238E27FC236}">
                <a16:creationId xmlns:a16="http://schemas.microsoft.com/office/drawing/2014/main" id="{5846ACA3-691F-AA41-8B55-C3128109B5DF}"/>
              </a:ext>
            </a:extLst>
          </p:cNvPr>
          <p:cNvSpPr/>
          <p:nvPr/>
        </p:nvSpPr>
        <p:spPr>
          <a:xfrm>
            <a:off x="1336431" y="801858"/>
            <a:ext cx="9523827" cy="5598938"/>
          </a:xfrm>
          <a:custGeom>
            <a:avLst/>
            <a:gdLst>
              <a:gd name="connsiteX0" fmla="*/ 147145 w 5608279"/>
              <a:gd name="connsiteY0" fmla="*/ 1439917 h 4035972"/>
              <a:gd name="connsiteX1" fmla="*/ 147145 w 5608279"/>
              <a:gd name="connsiteY1" fmla="*/ 1439917 h 4035972"/>
              <a:gd name="connsiteX2" fmla="*/ 157655 w 5608279"/>
              <a:gd name="connsiteY2" fmla="*/ 1240220 h 4035972"/>
              <a:gd name="connsiteX3" fmla="*/ 199697 w 5608279"/>
              <a:gd name="connsiteY3" fmla="*/ 1135117 h 4035972"/>
              <a:gd name="connsiteX4" fmla="*/ 210207 w 5608279"/>
              <a:gd name="connsiteY4" fmla="*/ 1103586 h 4035972"/>
              <a:gd name="connsiteX5" fmla="*/ 273269 w 5608279"/>
              <a:gd name="connsiteY5" fmla="*/ 1008993 h 4035972"/>
              <a:gd name="connsiteX6" fmla="*/ 294290 w 5608279"/>
              <a:gd name="connsiteY6" fmla="*/ 977462 h 4035972"/>
              <a:gd name="connsiteX7" fmla="*/ 325821 w 5608279"/>
              <a:gd name="connsiteY7" fmla="*/ 945931 h 4035972"/>
              <a:gd name="connsiteX8" fmla="*/ 346842 w 5608279"/>
              <a:gd name="connsiteY8" fmla="*/ 914400 h 4035972"/>
              <a:gd name="connsiteX9" fmla="*/ 420414 w 5608279"/>
              <a:gd name="connsiteY9" fmla="*/ 851338 h 4035972"/>
              <a:gd name="connsiteX10" fmla="*/ 441435 w 5608279"/>
              <a:gd name="connsiteY10" fmla="*/ 819807 h 4035972"/>
              <a:gd name="connsiteX11" fmla="*/ 525517 w 5608279"/>
              <a:gd name="connsiteY11" fmla="*/ 735724 h 4035972"/>
              <a:gd name="connsiteX12" fmla="*/ 620110 w 5608279"/>
              <a:gd name="connsiteY12" fmla="*/ 651641 h 4035972"/>
              <a:gd name="connsiteX13" fmla="*/ 683173 w 5608279"/>
              <a:gd name="connsiteY13" fmla="*/ 588579 h 4035972"/>
              <a:gd name="connsiteX14" fmla="*/ 714704 w 5608279"/>
              <a:gd name="connsiteY14" fmla="*/ 567558 h 4035972"/>
              <a:gd name="connsiteX15" fmla="*/ 788276 w 5608279"/>
              <a:gd name="connsiteY15" fmla="*/ 515007 h 4035972"/>
              <a:gd name="connsiteX16" fmla="*/ 819807 w 5608279"/>
              <a:gd name="connsiteY16" fmla="*/ 483476 h 4035972"/>
              <a:gd name="connsiteX17" fmla="*/ 893379 w 5608279"/>
              <a:gd name="connsiteY17" fmla="*/ 441434 h 4035972"/>
              <a:gd name="connsiteX18" fmla="*/ 924910 w 5608279"/>
              <a:gd name="connsiteY18" fmla="*/ 430924 h 4035972"/>
              <a:gd name="connsiteX19" fmla="*/ 987973 w 5608279"/>
              <a:gd name="connsiteY19" fmla="*/ 399393 h 4035972"/>
              <a:gd name="connsiteX20" fmla="*/ 1019504 w 5608279"/>
              <a:gd name="connsiteY20" fmla="*/ 378372 h 4035972"/>
              <a:gd name="connsiteX21" fmla="*/ 1072055 w 5608279"/>
              <a:gd name="connsiteY21" fmla="*/ 367862 h 4035972"/>
              <a:gd name="connsiteX22" fmla="*/ 1103586 w 5608279"/>
              <a:gd name="connsiteY22" fmla="*/ 357352 h 4035972"/>
              <a:gd name="connsiteX23" fmla="*/ 1177159 w 5608279"/>
              <a:gd name="connsiteY23" fmla="*/ 325820 h 4035972"/>
              <a:gd name="connsiteX24" fmla="*/ 1282262 w 5608279"/>
              <a:gd name="connsiteY24" fmla="*/ 304800 h 4035972"/>
              <a:gd name="connsiteX25" fmla="*/ 1387366 w 5608279"/>
              <a:gd name="connsiteY25" fmla="*/ 273269 h 4035972"/>
              <a:gd name="connsiteX26" fmla="*/ 1429407 w 5608279"/>
              <a:gd name="connsiteY26" fmla="*/ 262758 h 4035972"/>
              <a:gd name="connsiteX27" fmla="*/ 1481959 w 5608279"/>
              <a:gd name="connsiteY27" fmla="*/ 252248 h 4035972"/>
              <a:gd name="connsiteX28" fmla="*/ 1524000 w 5608279"/>
              <a:gd name="connsiteY28" fmla="*/ 241738 h 4035972"/>
              <a:gd name="connsiteX29" fmla="*/ 1650124 w 5608279"/>
              <a:gd name="connsiteY29" fmla="*/ 220717 h 4035972"/>
              <a:gd name="connsiteX30" fmla="*/ 1681655 w 5608279"/>
              <a:gd name="connsiteY30" fmla="*/ 210207 h 4035972"/>
              <a:gd name="connsiteX31" fmla="*/ 1786759 w 5608279"/>
              <a:gd name="connsiteY31" fmla="*/ 199696 h 4035972"/>
              <a:gd name="connsiteX32" fmla="*/ 1954924 w 5608279"/>
              <a:gd name="connsiteY32" fmla="*/ 178676 h 4035972"/>
              <a:gd name="connsiteX33" fmla="*/ 1996966 w 5608279"/>
              <a:gd name="connsiteY33" fmla="*/ 168165 h 4035972"/>
              <a:gd name="connsiteX34" fmla="*/ 2406869 w 5608279"/>
              <a:gd name="connsiteY34" fmla="*/ 147145 h 4035972"/>
              <a:gd name="connsiteX35" fmla="*/ 2511973 w 5608279"/>
              <a:gd name="connsiteY35" fmla="*/ 126124 h 4035972"/>
              <a:gd name="connsiteX36" fmla="*/ 2554014 w 5608279"/>
              <a:gd name="connsiteY36" fmla="*/ 105103 h 4035972"/>
              <a:gd name="connsiteX37" fmla="*/ 2617076 w 5608279"/>
              <a:gd name="connsiteY37" fmla="*/ 94593 h 4035972"/>
              <a:gd name="connsiteX38" fmla="*/ 2680138 w 5608279"/>
              <a:gd name="connsiteY38" fmla="*/ 73572 h 4035972"/>
              <a:gd name="connsiteX39" fmla="*/ 2816773 w 5608279"/>
              <a:gd name="connsiteY39" fmla="*/ 42041 h 4035972"/>
              <a:gd name="connsiteX40" fmla="*/ 2890345 w 5608279"/>
              <a:gd name="connsiteY40" fmla="*/ 21020 h 4035972"/>
              <a:gd name="connsiteX41" fmla="*/ 3005959 w 5608279"/>
              <a:gd name="connsiteY41" fmla="*/ 0 h 4035972"/>
              <a:gd name="connsiteX42" fmla="*/ 3762704 w 5608279"/>
              <a:gd name="connsiteY42" fmla="*/ 10510 h 4035972"/>
              <a:gd name="connsiteX43" fmla="*/ 3888828 w 5608279"/>
              <a:gd name="connsiteY43" fmla="*/ 42041 h 4035972"/>
              <a:gd name="connsiteX44" fmla="*/ 3993931 w 5608279"/>
              <a:gd name="connsiteY44" fmla="*/ 63062 h 4035972"/>
              <a:gd name="connsiteX45" fmla="*/ 4046483 w 5608279"/>
              <a:gd name="connsiteY45" fmla="*/ 84083 h 4035972"/>
              <a:gd name="connsiteX46" fmla="*/ 4078014 w 5608279"/>
              <a:gd name="connsiteY46" fmla="*/ 94593 h 4035972"/>
              <a:gd name="connsiteX47" fmla="*/ 4162097 w 5608279"/>
              <a:gd name="connsiteY47" fmla="*/ 147145 h 4035972"/>
              <a:gd name="connsiteX48" fmla="*/ 4225159 w 5608279"/>
              <a:gd name="connsiteY48" fmla="*/ 189186 h 4035972"/>
              <a:gd name="connsiteX49" fmla="*/ 4267200 w 5608279"/>
              <a:gd name="connsiteY49" fmla="*/ 220717 h 4035972"/>
              <a:gd name="connsiteX50" fmla="*/ 4298731 w 5608279"/>
              <a:gd name="connsiteY50" fmla="*/ 231227 h 4035972"/>
              <a:gd name="connsiteX51" fmla="*/ 4393324 w 5608279"/>
              <a:gd name="connsiteY51" fmla="*/ 262758 h 4035972"/>
              <a:gd name="connsiteX52" fmla="*/ 4435366 w 5608279"/>
              <a:gd name="connsiteY52" fmla="*/ 283779 h 4035972"/>
              <a:gd name="connsiteX53" fmla="*/ 4614042 w 5608279"/>
              <a:gd name="connsiteY53" fmla="*/ 315310 h 4035972"/>
              <a:gd name="connsiteX54" fmla="*/ 4719145 w 5608279"/>
              <a:gd name="connsiteY54" fmla="*/ 346841 h 4035972"/>
              <a:gd name="connsiteX55" fmla="*/ 4750676 w 5608279"/>
              <a:gd name="connsiteY55" fmla="*/ 357352 h 4035972"/>
              <a:gd name="connsiteX56" fmla="*/ 4782207 w 5608279"/>
              <a:gd name="connsiteY56" fmla="*/ 367862 h 4035972"/>
              <a:gd name="connsiteX57" fmla="*/ 4876800 w 5608279"/>
              <a:gd name="connsiteY57" fmla="*/ 409903 h 4035972"/>
              <a:gd name="connsiteX58" fmla="*/ 4929352 w 5608279"/>
              <a:gd name="connsiteY58" fmla="*/ 430924 h 4035972"/>
              <a:gd name="connsiteX59" fmla="*/ 5002924 w 5608279"/>
              <a:gd name="connsiteY59" fmla="*/ 472965 h 4035972"/>
              <a:gd name="connsiteX60" fmla="*/ 5044966 w 5608279"/>
              <a:gd name="connsiteY60" fmla="*/ 504496 h 4035972"/>
              <a:gd name="connsiteX61" fmla="*/ 5097517 w 5608279"/>
              <a:gd name="connsiteY61" fmla="*/ 578069 h 4035972"/>
              <a:gd name="connsiteX62" fmla="*/ 5150069 w 5608279"/>
              <a:gd name="connsiteY62" fmla="*/ 662152 h 4035972"/>
              <a:gd name="connsiteX63" fmla="*/ 5192110 w 5608279"/>
              <a:gd name="connsiteY63" fmla="*/ 746234 h 4035972"/>
              <a:gd name="connsiteX64" fmla="*/ 5202621 w 5608279"/>
              <a:gd name="connsiteY64" fmla="*/ 788276 h 4035972"/>
              <a:gd name="connsiteX65" fmla="*/ 5213131 w 5608279"/>
              <a:gd name="connsiteY65" fmla="*/ 819807 h 4035972"/>
              <a:gd name="connsiteX66" fmla="*/ 5234152 w 5608279"/>
              <a:gd name="connsiteY66" fmla="*/ 903889 h 4035972"/>
              <a:gd name="connsiteX67" fmla="*/ 5244662 w 5608279"/>
              <a:gd name="connsiteY67" fmla="*/ 945931 h 4035972"/>
              <a:gd name="connsiteX68" fmla="*/ 5276193 w 5608279"/>
              <a:gd name="connsiteY68" fmla="*/ 987972 h 4035972"/>
              <a:gd name="connsiteX69" fmla="*/ 5339255 w 5608279"/>
              <a:gd name="connsiteY69" fmla="*/ 1051034 h 4035972"/>
              <a:gd name="connsiteX70" fmla="*/ 5402317 w 5608279"/>
              <a:gd name="connsiteY70" fmla="*/ 1135117 h 4035972"/>
              <a:gd name="connsiteX71" fmla="*/ 5444359 w 5608279"/>
              <a:gd name="connsiteY71" fmla="*/ 1219200 h 4035972"/>
              <a:gd name="connsiteX72" fmla="*/ 5475890 w 5608279"/>
              <a:gd name="connsiteY72" fmla="*/ 1292772 h 4035972"/>
              <a:gd name="connsiteX73" fmla="*/ 5507421 w 5608279"/>
              <a:gd name="connsiteY73" fmla="*/ 1366345 h 4035972"/>
              <a:gd name="connsiteX74" fmla="*/ 5528442 w 5608279"/>
              <a:gd name="connsiteY74" fmla="*/ 1439917 h 4035972"/>
              <a:gd name="connsiteX75" fmla="*/ 5549462 w 5608279"/>
              <a:gd name="connsiteY75" fmla="*/ 1502979 h 4035972"/>
              <a:gd name="connsiteX76" fmla="*/ 5559973 w 5608279"/>
              <a:gd name="connsiteY76" fmla="*/ 1566041 h 4035972"/>
              <a:gd name="connsiteX77" fmla="*/ 5570483 w 5608279"/>
              <a:gd name="connsiteY77" fmla="*/ 1597572 h 4035972"/>
              <a:gd name="connsiteX78" fmla="*/ 5591504 w 5608279"/>
              <a:gd name="connsiteY78" fmla="*/ 1692165 h 4035972"/>
              <a:gd name="connsiteX79" fmla="*/ 5591504 w 5608279"/>
              <a:gd name="connsiteY79" fmla="*/ 2133600 h 4035972"/>
              <a:gd name="connsiteX80" fmla="*/ 5580993 w 5608279"/>
              <a:gd name="connsiteY80" fmla="*/ 2175641 h 4035972"/>
              <a:gd name="connsiteX81" fmla="*/ 5570483 w 5608279"/>
              <a:gd name="connsiteY81" fmla="*/ 2238703 h 4035972"/>
              <a:gd name="connsiteX82" fmla="*/ 5559973 w 5608279"/>
              <a:gd name="connsiteY82" fmla="*/ 2270234 h 4035972"/>
              <a:gd name="connsiteX83" fmla="*/ 5549462 w 5608279"/>
              <a:gd name="connsiteY83" fmla="*/ 2322786 h 4035972"/>
              <a:gd name="connsiteX84" fmla="*/ 5528442 w 5608279"/>
              <a:gd name="connsiteY84" fmla="*/ 2406869 h 4035972"/>
              <a:gd name="connsiteX85" fmla="*/ 5517931 w 5608279"/>
              <a:gd name="connsiteY85" fmla="*/ 2448910 h 4035972"/>
              <a:gd name="connsiteX86" fmla="*/ 5496910 w 5608279"/>
              <a:gd name="connsiteY86" fmla="*/ 2511972 h 4035972"/>
              <a:gd name="connsiteX87" fmla="*/ 5486400 w 5608279"/>
              <a:gd name="connsiteY87" fmla="*/ 2543503 h 4035972"/>
              <a:gd name="connsiteX88" fmla="*/ 5454869 w 5608279"/>
              <a:gd name="connsiteY88" fmla="*/ 2617076 h 4035972"/>
              <a:gd name="connsiteX89" fmla="*/ 5423338 w 5608279"/>
              <a:gd name="connsiteY89" fmla="*/ 2690648 h 4035972"/>
              <a:gd name="connsiteX90" fmla="*/ 5391807 w 5608279"/>
              <a:gd name="connsiteY90" fmla="*/ 2764220 h 4035972"/>
              <a:gd name="connsiteX91" fmla="*/ 5381297 w 5608279"/>
              <a:gd name="connsiteY91" fmla="*/ 2795752 h 4035972"/>
              <a:gd name="connsiteX92" fmla="*/ 5339255 w 5608279"/>
              <a:gd name="connsiteY92" fmla="*/ 2858814 h 4035972"/>
              <a:gd name="connsiteX93" fmla="*/ 5255173 w 5608279"/>
              <a:gd name="connsiteY93" fmla="*/ 2953407 h 4035972"/>
              <a:gd name="connsiteX94" fmla="*/ 5223642 w 5608279"/>
              <a:gd name="connsiteY94" fmla="*/ 2974427 h 4035972"/>
              <a:gd name="connsiteX95" fmla="*/ 5150069 w 5608279"/>
              <a:gd name="connsiteY95" fmla="*/ 3026979 h 4035972"/>
              <a:gd name="connsiteX96" fmla="*/ 5118538 w 5608279"/>
              <a:gd name="connsiteY96" fmla="*/ 3069020 h 4035972"/>
              <a:gd name="connsiteX97" fmla="*/ 5076497 w 5608279"/>
              <a:gd name="connsiteY97" fmla="*/ 3090041 h 4035972"/>
              <a:gd name="connsiteX98" fmla="*/ 5013435 w 5608279"/>
              <a:gd name="connsiteY98" fmla="*/ 3132083 h 4035972"/>
              <a:gd name="connsiteX99" fmla="*/ 4824248 w 5608279"/>
              <a:gd name="connsiteY99" fmla="*/ 3258207 h 4035972"/>
              <a:gd name="connsiteX100" fmla="*/ 4687614 w 5608279"/>
              <a:gd name="connsiteY100" fmla="*/ 3342289 h 4035972"/>
              <a:gd name="connsiteX101" fmla="*/ 4550979 w 5608279"/>
              <a:gd name="connsiteY101" fmla="*/ 3436883 h 4035972"/>
              <a:gd name="connsiteX102" fmla="*/ 4498428 w 5608279"/>
              <a:gd name="connsiteY102" fmla="*/ 3457903 h 4035972"/>
              <a:gd name="connsiteX103" fmla="*/ 4466897 w 5608279"/>
              <a:gd name="connsiteY103" fmla="*/ 3478924 h 4035972"/>
              <a:gd name="connsiteX104" fmla="*/ 4361793 w 5608279"/>
              <a:gd name="connsiteY104" fmla="*/ 3520965 h 4035972"/>
              <a:gd name="connsiteX105" fmla="*/ 4288221 w 5608279"/>
              <a:gd name="connsiteY105" fmla="*/ 3563007 h 4035972"/>
              <a:gd name="connsiteX106" fmla="*/ 4256690 w 5608279"/>
              <a:gd name="connsiteY106" fmla="*/ 3573517 h 4035972"/>
              <a:gd name="connsiteX107" fmla="*/ 4214648 w 5608279"/>
              <a:gd name="connsiteY107" fmla="*/ 3594538 h 4035972"/>
              <a:gd name="connsiteX108" fmla="*/ 4141076 w 5608279"/>
              <a:gd name="connsiteY108" fmla="*/ 3615558 h 4035972"/>
              <a:gd name="connsiteX109" fmla="*/ 4088524 w 5608279"/>
              <a:gd name="connsiteY109" fmla="*/ 3647089 h 4035972"/>
              <a:gd name="connsiteX110" fmla="*/ 4056993 w 5608279"/>
              <a:gd name="connsiteY110" fmla="*/ 3657600 h 4035972"/>
              <a:gd name="connsiteX111" fmla="*/ 4004442 w 5608279"/>
              <a:gd name="connsiteY111" fmla="*/ 3678620 h 4035972"/>
              <a:gd name="connsiteX112" fmla="*/ 3930869 w 5608279"/>
              <a:gd name="connsiteY112" fmla="*/ 3710152 h 4035972"/>
              <a:gd name="connsiteX113" fmla="*/ 3857297 w 5608279"/>
              <a:gd name="connsiteY113" fmla="*/ 3752193 h 4035972"/>
              <a:gd name="connsiteX114" fmla="*/ 3825766 w 5608279"/>
              <a:gd name="connsiteY114" fmla="*/ 3762703 h 4035972"/>
              <a:gd name="connsiteX115" fmla="*/ 3783724 w 5608279"/>
              <a:gd name="connsiteY115" fmla="*/ 3783724 h 4035972"/>
              <a:gd name="connsiteX116" fmla="*/ 3752193 w 5608279"/>
              <a:gd name="connsiteY116" fmla="*/ 3804745 h 4035972"/>
              <a:gd name="connsiteX117" fmla="*/ 3710152 w 5608279"/>
              <a:gd name="connsiteY117" fmla="*/ 3815255 h 4035972"/>
              <a:gd name="connsiteX118" fmla="*/ 3626069 w 5608279"/>
              <a:gd name="connsiteY118" fmla="*/ 3846786 h 4035972"/>
              <a:gd name="connsiteX119" fmla="*/ 3584028 w 5608279"/>
              <a:gd name="connsiteY119" fmla="*/ 3867807 h 4035972"/>
              <a:gd name="connsiteX120" fmla="*/ 3531476 w 5608279"/>
              <a:gd name="connsiteY120" fmla="*/ 3878317 h 4035972"/>
              <a:gd name="connsiteX121" fmla="*/ 3457904 w 5608279"/>
              <a:gd name="connsiteY121" fmla="*/ 3899338 h 4035972"/>
              <a:gd name="connsiteX122" fmla="*/ 3394842 w 5608279"/>
              <a:gd name="connsiteY122" fmla="*/ 3909848 h 4035972"/>
              <a:gd name="connsiteX123" fmla="*/ 3363310 w 5608279"/>
              <a:gd name="connsiteY123" fmla="*/ 3920358 h 4035972"/>
              <a:gd name="connsiteX124" fmla="*/ 3237186 w 5608279"/>
              <a:gd name="connsiteY124" fmla="*/ 3930869 h 4035972"/>
              <a:gd name="connsiteX125" fmla="*/ 3142593 w 5608279"/>
              <a:gd name="connsiteY125" fmla="*/ 3951889 h 4035972"/>
              <a:gd name="connsiteX126" fmla="*/ 3058510 w 5608279"/>
              <a:gd name="connsiteY126" fmla="*/ 3962400 h 4035972"/>
              <a:gd name="connsiteX127" fmla="*/ 2879835 w 5608279"/>
              <a:gd name="connsiteY127" fmla="*/ 3993931 h 4035972"/>
              <a:gd name="connsiteX128" fmla="*/ 2627586 w 5608279"/>
              <a:gd name="connsiteY128" fmla="*/ 4014952 h 4035972"/>
              <a:gd name="connsiteX129" fmla="*/ 2501462 w 5608279"/>
              <a:gd name="connsiteY129" fmla="*/ 4025462 h 4035972"/>
              <a:gd name="connsiteX130" fmla="*/ 2417379 w 5608279"/>
              <a:gd name="connsiteY130" fmla="*/ 4035972 h 4035972"/>
              <a:gd name="connsiteX131" fmla="*/ 1545021 w 5608279"/>
              <a:gd name="connsiteY131" fmla="*/ 4025462 h 4035972"/>
              <a:gd name="connsiteX132" fmla="*/ 1450428 w 5608279"/>
              <a:gd name="connsiteY132" fmla="*/ 4004441 h 4035972"/>
              <a:gd name="connsiteX133" fmla="*/ 1397876 w 5608279"/>
              <a:gd name="connsiteY133" fmla="*/ 3993931 h 4035972"/>
              <a:gd name="connsiteX134" fmla="*/ 1261242 w 5608279"/>
              <a:gd name="connsiteY134" fmla="*/ 3951889 h 4035972"/>
              <a:gd name="connsiteX135" fmla="*/ 1229710 w 5608279"/>
              <a:gd name="connsiteY135" fmla="*/ 3930869 h 4035972"/>
              <a:gd name="connsiteX136" fmla="*/ 1177159 w 5608279"/>
              <a:gd name="connsiteY136" fmla="*/ 3909848 h 4035972"/>
              <a:gd name="connsiteX137" fmla="*/ 1093076 w 5608279"/>
              <a:gd name="connsiteY137" fmla="*/ 3878317 h 4035972"/>
              <a:gd name="connsiteX138" fmla="*/ 1019504 w 5608279"/>
              <a:gd name="connsiteY138" fmla="*/ 3846786 h 4035972"/>
              <a:gd name="connsiteX139" fmla="*/ 987973 w 5608279"/>
              <a:gd name="connsiteY139" fmla="*/ 3825765 h 4035972"/>
              <a:gd name="connsiteX140" fmla="*/ 945931 w 5608279"/>
              <a:gd name="connsiteY140" fmla="*/ 3815255 h 4035972"/>
              <a:gd name="connsiteX141" fmla="*/ 914400 w 5608279"/>
              <a:gd name="connsiteY141" fmla="*/ 3804745 h 4035972"/>
              <a:gd name="connsiteX142" fmla="*/ 767255 w 5608279"/>
              <a:gd name="connsiteY142" fmla="*/ 3752193 h 4035972"/>
              <a:gd name="connsiteX143" fmla="*/ 693683 w 5608279"/>
              <a:gd name="connsiteY143" fmla="*/ 3699641 h 4035972"/>
              <a:gd name="connsiteX144" fmla="*/ 609600 w 5608279"/>
              <a:gd name="connsiteY144" fmla="*/ 3657600 h 4035972"/>
              <a:gd name="connsiteX145" fmla="*/ 567559 w 5608279"/>
              <a:gd name="connsiteY145" fmla="*/ 3615558 h 4035972"/>
              <a:gd name="connsiteX146" fmla="*/ 536028 w 5608279"/>
              <a:gd name="connsiteY146" fmla="*/ 3594538 h 4035972"/>
              <a:gd name="connsiteX147" fmla="*/ 420414 w 5608279"/>
              <a:gd name="connsiteY147" fmla="*/ 3468414 h 4035972"/>
              <a:gd name="connsiteX148" fmla="*/ 399393 w 5608279"/>
              <a:gd name="connsiteY148" fmla="*/ 3436883 h 4035972"/>
              <a:gd name="connsiteX149" fmla="*/ 357352 w 5608279"/>
              <a:gd name="connsiteY149" fmla="*/ 3352800 h 4035972"/>
              <a:gd name="connsiteX150" fmla="*/ 346842 w 5608279"/>
              <a:gd name="connsiteY150" fmla="*/ 3268717 h 4035972"/>
              <a:gd name="connsiteX151" fmla="*/ 336331 w 5608279"/>
              <a:gd name="connsiteY151" fmla="*/ 3216165 h 4035972"/>
              <a:gd name="connsiteX152" fmla="*/ 325821 w 5608279"/>
              <a:gd name="connsiteY152" fmla="*/ 3132083 h 4035972"/>
              <a:gd name="connsiteX153" fmla="*/ 304800 w 5608279"/>
              <a:gd name="connsiteY153" fmla="*/ 3069020 h 4035972"/>
              <a:gd name="connsiteX154" fmla="*/ 262759 w 5608279"/>
              <a:gd name="connsiteY154" fmla="*/ 3005958 h 4035972"/>
              <a:gd name="connsiteX155" fmla="*/ 231228 w 5608279"/>
              <a:gd name="connsiteY155" fmla="*/ 2921876 h 4035972"/>
              <a:gd name="connsiteX156" fmla="*/ 210207 w 5608279"/>
              <a:gd name="connsiteY156" fmla="*/ 2858814 h 4035972"/>
              <a:gd name="connsiteX157" fmla="*/ 189186 w 5608279"/>
              <a:gd name="connsiteY157" fmla="*/ 2795752 h 4035972"/>
              <a:gd name="connsiteX158" fmla="*/ 178676 w 5608279"/>
              <a:gd name="connsiteY158" fmla="*/ 2764220 h 4035972"/>
              <a:gd name="connsiteX159" fmla="*/ 168166 w 5608279"/>
              <a:gd name="connsiteY159" fmla="*/ 2732689 h 4035972"/>
              <a:gd name="connsiteX160" fmla="*/ 157655 w 5608279"/>
              <a:gd name="connsiteY160" fmla="*/ 2690648 h 4035972"/>
              <a:gd name="connsiteX161" fmla="*/ 147145 w 5608279"/>
              <a:gd name="connsiteY161" fmla="*/ 2659117 h 4035972"/>
              <a:gd name="connsiteX162" fmla="*/ 136635 w 5608279"/>
              <a:gd name="connsiteY162" fmla="*/ 2596055 h 4035972"/>
              <a:gd name="connsiteX163" fmla="*/ 126124 w 5608279"/>
              <a:gd name="connsiteY163" fmla="*/ 2543503 h 4035972"/>
              <a:gd name="connsiteX164" fmla="*/ 115614 w 5608279"/>
              <a:gd name="connsiteY164" fmla="*/ 2501462 h 4035972"/>
              <a:gd name="connsiteX165" fmla="*/ 105104 w 5608279"/>
              <a:gd name="connsiteY165" fmla="*/ 2448910 h 4035972"/>
              <a:gd name="connsiteX166" fmla="*/ 84083 w 5608279"/>
              <a:gd name="connsiteY166" fmla="*/ 2343807 h 4035972"/>
              <a:gd name="connsiteX167" fmla="*/ 73573 w 5608279"/>
              <a:gd name="connsiteY167" fmla="*/ 2249214 h 4035972"/>
              <a:gd name="connsiteX168" fmla="*/ 52552 w 5608279"/>
              <a:gd name="connsiteY168" fmla="*/ 2165131 h 4035972"/>
              <a:gd name="connsiteX169" fmla="*/ 42042 w 5608279"/>
              <a:gd name="connsiteY169" fmla="*/ 2091558 h 4035972"/>
              <a:gd name="connsiteX170" fmla="*/ 31531 w 5608279"/>
              <a:gd name="connsiteY170" fmla="*/ 2028496 h 4035972"/>
              <a:gd name="connsiteX171" fmla="*/ 21021 w 5608279"/>
              <a:gd name="connsiteY171" fmla="*/ 1912883 h 4035972"/>
              <a:gd name="connsiteX172" fmla="*/ 10510 w 5608279"/>
              <a:gd name="connsiteY172" fmla="*/ 1839310 h 4035972"/>
              <a:gd name="connsiteX173" fmla="*/ 0 w 5608279"/>
              <a:gd name="connsiteY173" fmla="*/ 1755227 h 4035972"/>
              <a:gd name="connsiteX174" fmla="*/ 10510 w 5608279"/>
              <a:gd name="connsiteY174" fmla="*/ 1555531 h 4035972"/>
              <a:gd name="connsiteX175" fmla="*/ 21021 w 5608279"/>
              <a:gd name="connsiteY175" fmla="*/ 1524000 h 4035972"/>
              <a:gd name="connsiteX176" fmla="*/ 63062 w 5608279"/>
              <a:gd name="connsiteY176" fmla="*/ 1460938 h 4035972"/>
              <a:gd name="connsiteX177" fmla="*/ 126124 w 5608279"/>
              <a:gd name="connsiteY177" fmla="*/ 1439917 h 4035972"/>
              <a:gd name="connsiteX178" fmla="*/ 147145 w 5608279"/>
              <a:gd name="connsiteY178" fmla="*/ 1439917 h 403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608279" h="4035972">
                <a:moveTo>
                  <a:pt x="147145" y="1439917"/>
                </a:moveTo>
                <a:lnTo>
                  <a:pt x="147145" y="1439917"/>
                </a:lnTo>
                <a:cubicBezTo>
                  <a:pt x="150648" y="1373351"/>
                  <a:pt x="149713" y="1306403"/>
                  <a:pt x="157655" y="1240220"/>
                </a:cubicBezTo>
                <a:cubicBezTo>
                  <a:pt x="162971" y="1195917"/>
                  <a:pt x="183375" y="1173202"/>
                  <a:pt x="199697" y="1135117"/>
                </a:cubicBezTo>
                <a:cubicBezTo>
                  <a:pt x="204061" y="1124934"/>
                  <a:pt x="204827" y="1113271"/>
                  <a:pt x="210207" y="1103586"/>
                </a:cubicBezTo>
                <a:cubicBezTo>
                  <a:pt x="210213" y="1103576"/>
                  <a:pt x="262755" y="1024763"/>
                  <a:pt x="273269" y="1008993"/>
                </a:cubicBezTo>
                <a:cubicBezTo>
                  <a:pt x="280276" y="998483"/>
                  <a:pt x="285358" y="986394"/>
                  <a:pt x="294290" y="977462"/>
                </a:cubicBezTo>
                <a:cubicBezTo>
                  <a:pt x="304800" y="966952"/>
                  <a:pt x="316305" y="957350"/>
                  <a:pt x="325821" y="945931"/>
                </a:cubicBezTo>
                <a:cubicBezTo>
                  <a:pt x="333908" y="936227"/>
                  <a:pt x="338755" y="924104"/>
                  <a:pt x="346842" y="914400"/>
                </a:cubicBezTo>
                <a:cubicBezTo>
                  <a:pt x="404047" y="845755"/>
                  <a:pt x="350823" y="920929"/>
                  <a:pt x="420414" y="851338"/>
                </a:cubicBezTo>
                <a:cubicBezTo>
                  <a:pt x="429346" y="842406"/>
                  <a:pt x="432938" y="829154"/>
                  <a:pt x="441435" y="819807"/>
                </a:cubicBezTo>
                <a:cubicBezTo>
                  <a:pt x="468098" y="790478"/>
                  <a:pt x="501735" y="767433"/>
                  <a:pt x="525517" y="735724"/>
                </a:cubicBezTo>
                <a:cubicBezTo>
                  <a:pt x="626032" y="601705"/>
                  <a:pt x="464843" y="806905"/>
                  <a:pt x="620110" y="651641"/>
                </a:cubicBezTo>
                <a:cubicBezTo>
                  <a:pt x="641131" y="630620"/>
                  <a:pt x="658438" y="605069"/>
                  <a:pt x="683173" y="588579"/>
                </a:cubicBezTo>
                <a:cubicBezTo>
                  <a:pt x="693683" y="581572"/>
                  <a:pt x="705113" y="575779"/>
                  <a:pt x="714704" y="567558"/>
                </a:cubicBezTo>
                <a:cubicBezTo>
                  <a:pt x="778180" y="513149"/>
                  <a:pt x="730340" y="534318"/>
                  <a:pt x="788276" y="515007"/>
                </a:cubicBezTo>
                <a:cubicBezTo>
                  <a:pt x="798786" y="504497"/>
                  <a:pt x="808388" y="492992"/>
                  <a:pt x="819807" y="483476"/>
                </a:cubicBezTo>
                <a:cubicBezTo>
                  <a:pt x="838434" y="467953"/>
                  <a:pt x="872215" y="450504"/>
                  <a:pt x="893379" y="441434"/>
                </a:cubicBezTo>
                <a:cubicBezTo>
                  <a:pt x="903562" y="437070"/>
                  <a:pt x="914400" y="434427"/>
                  <a:pt x="924910" y="430924"/>
                </a:cubicBezTo>
                <a:cubicBezTo>
                  <a:pt x="1015283" y="370676"/>
                  <a:pt x="900938" y="442911"/>
                  <a:pt x="987973" y="399393"/>
                </a:cubicBezTo>
                <a:cubicBezTo>
                  <a:pt x="999271" y="393744"/>
                  <a:pt x="1007676" y="382807"/>
                  <a:pt x="1019504" y="378372"/>
                </a:cubicBezTo>
                <a:cubicBezTo>
                  <a:pt x="1036230" y="372100"/>
                  <a:pt x="1054724" y="372195"/>
                  <a:pt x="1072055" y="367862"/>
                </a:cubicBezTo>
                <a:cubicBezTo>
                  <a:pt x="1082803" y="365175"/>
                  <a:pt x="1093076" y="360855"/>
                  <a:pt x="1103586" y="357352"/>
                </a:cubicBezTo>
                <a:cubicBezTo>
                  <a:pt x="1143387" y="330818"/>
                  <a:pt x="1127150" y="336536"/>
                  <a:pt x="1177159" y="325820"/>
                </a:cubicBezTo>
                <a:cubicBezTo>
                  <a:pt x="1212094" y="318334"/>
                  <a:pt x="1282262" y="304800"/>
                  <a:pt x="1282262" y="304800"/>
                </a:cubicBezTo>
                <a:cubicBezTo>
                  <a:pt x="1337933" y="267685"/>
                  <a:pt x="1294370" y="290178"/>
                  <a:pt x="1387366" y="273269"/>
                </a:cubicBezTo>
                <a:cubicBezTo>
                  <a:pt x="1401578" y="270685"/>
                  <a:pt x="1415306" y="265892"/>
                  <a:pt x="1429407" y="262758"/>
                </a:cubicBezTo>
                <a:cubicBezTo>
                  <a:pt x="1446846" y="258883"/>
                  <a:pt x="1464520" y="256123"/>
                  <a:pt x="1481959" y="252248"/>
                </a:cubicBezTo>
                <a:cubicBezTo>
                  <a:pt x="1496060" y="249115"/>
                  <a:pt x="1509788" y="244322"/>
                  <a:pt x="1524000" y="241738"/>
                </a:cubicBezTo>
                <a:cubicBezTo>
                  <a:pt x="1589250" y="229874"/>
                  <a:pt x="1592035" y="235239"/>
                  <a:pt x="1650124" y="220717"/>
                </a:cubicBezTo>
                <a:cubicBezTo>
                  <a:pt x="1660872" y="218030"/>
                  <a:pt x="1670705" y="211892"/>
                  <a:pt x="1681655" y="210207"/>
                </a:cubicBezTo>
                <a:cubicBezTo>
                  <a:pt x="1716455" y="204853"/>
                  <a:pt x="1751782" y="203732"/>
                  <a:pt x="1786759" y="199696"/>
                </a:cubicBezTo>
                <a:lnTo>
                  <a:pt x="1954924" y="178676"/>
                </a:lnTo>
                <a:cubicBezTo>
                  <a:pt x="1968938" y="175172"/>
                  <a:pt x="1982717" y="170540"/>
                  <a:pt x="1996966" y="168165"/>
                </a:cubicBezTo>
                <a:cubicBezTo>
                  <a:pt x="2129375" y="146096"/>
                  <a:pt x="2281711" y="151182"/>
                  <a:pt x="2406869" y="147145"/>
                </a:cubicBezTo>
                <a:cubicBezTo>
                  <a:pt x="2428658" y="143513"/>
                  <a:pt x="2486892" y="135529"/>
                  <a:pt x="2511973" y="126124"/>
                </a:cubicBezTo>
                <a:cubicBezTo>
                  <a:pt x="2526643" y="120623"/>
                  <a:pt x="2539007" y="109605"/>
                  <a:pt x="2554014" y="105103"/>
                </a:cubicBezTo>
                <a:cubicBezTo>
                  <a:pt x="2574426" y="98979"/>
                  <a:pt x="2596402" y="99762"/>
                  <a:pt x="2617076" y="94593"/>
                </a:cubicBezTo>
                <a:cubicBezTo>
                  <a:pt x="2638572" y="89219"/>
                  <a:pt x="2658410" y="77917"/>
                  <a:pt x="2680138" y="73572"/>
                </a:cubicBezTo>
                <a:cubicBezTo>
                  <a:pt x="2721832" y="65234"/>
                  <a:pt x="2778734" y="54720"/>
                  <a:pt x="2816773" y="42041"/>
                </a:cubicBezTo>
                <a:cubicBezTo>
                  <a:pt x="2851879" y="30339"/>
                  <a:pt x="2850762" y="29816"/>
                  <a:pt x="2890345" y="21020"/>
                </a:cubicBezTo>
                <a:cubicBezTo>
                  <a:pt x="2934404" y="11229"/>
                  <a:pt x="2960335" y="7604"/>
                  <a:pt x="3005959" y="0"/>
                </a:cubicBezTo>
                <a:lnTo>
                  <a:pt x="3762704" y="10510"/>
                </a:lnTo>
                <a:cubicBezTo>
                  <a:pt x="3857361" y="12937"/>
                  <a:pt x="3795424" y="26473"/>
                  <a:pt x="3888828" y="42041"/>
                </a:cubicBezTo>
                <a:cubicBezTo>
                  <a:pt x="3919870" y="47215"/>
                  <a:pt x="3962578" y="52611"/>
                  <a:pt x="3993931" y="63062"/>
                </a:cubicBezTo>
                <a:cubicBezTo>
                  <a:pt x="4011830" y="69028"/>
                  <a:pt x="4028817" y="77458"/>
                  <a:pt x="4046483" y="84083"/>
                </a:cubicBezTo>
                <a:cubicBezTo>
                  <a:pt x="4056856" y="87973"/>
                  <a:pt x="4067504" y="91090"/>
                  <a:pt x="4078014" y="94593"/>
                </a:cubicBezTo>
                <a:cubicBezTo>
                  <a:pt x="4175598" y="167782"/>
                  <a:pt x="4065918" y="89438"/>
                  <a:pt x="4162097" y="147145"/>
                </a:cubicBezTo>
                <a:cubicBezTo>
                  <a:pt x="4183760" y="160143"/>
                  <a:pt x="4204948" y="174028"/>
                  <a:pt x="4225159" y="189186"/>
                </a:cubicBezTo>
                <a:cubicBezTo>
                  <a:pt x="4239173" y="199696"/>
                  <a:pt x="4251991" y="212026"/>
                  <a:pt x="4267200" y="220717"/>
                </a:cubicBezTo>
                <a:cubicBezTo>
                  <a:pt x="4276819" y="226214"/>
                  <a:pt x="4288221" y="227724"/>
                  <a:pt x="4298731" y="231227"/>
                </a:cubicBezTo>
                <a:cubicBezTo>
                  <a:pt x="4364272" y="274922"/>
                  <a:pt x="4290340" y="231863"/>
                  <a:pt x="4393324" y="262758"/>
                </a:cubicBezTo>
                <a:cubicBezTo>
                  <a:pt x="4408331" y="267260"/>
                  <a:pt x="4420301" y="279475"/>
                  <a:pt x="4435366" y="283779"/>
                </a:cubicBezTo>
                <a:cubicBezTo>
                  <a:pt x="4516933" y="307084"/>
                  <a:pt x="4538263" y="301533"/>
                  <a:pt x="4614042" y="315310"/>
                </a:cubicBezTo>
                <a:cubicBezTo>
                  <a:pt x="4648989" y="321664"/>
                  <a:pt x="4686236" y="335871"/>
                  <a:pt x="4719145" y="346841"/>
                </a:cubicBezTo>
                <a:lnTo>
                  <a:pt x="4750676" y="357352"/>
                </a:lnTo>
                <a:lnTo>
                  <a:pt x="4782207" y="367862"/>
                </a:lnTo>
                <a:cubicBezTo>
                  <a:pt x="4853734" y="421508"/>
                  <a:pt x="4791575" y="384336"/>
                  <a:pt x="4876800" y="409903"/>
                </a:cubicBezTo>
                <a:cubicBezTo>
                  <a:pt x="4894871" y="415324"/>
                  <a:pt x="4912111" y="423261"/>
                  <a:pt x="4929352" y="430924"/>
                </a:cubicBezTo>
                <a:cubicBezTo>
                  <a:pt x="4961950" y="445412"/>
                  <a:pt x="4975078" y="453075"/>
                  <a:pt x="5002924" y="472965"/>
                </a:cubicBezTo>
                <a:cubicBezTo>
                  <a:pt x="5017179" y="483147"/>
                  <a:pt x="5032579" y="492109"/>
                  <a:pt x="5044966" y="504496"/>
                </a:cubicBezTo>
                <a:cubicBezTo>
                  <a:pt x="5055936" y="515466"/>
                  <a:pt x="5087072" y="561656"/>
                  <a:pt x="5097517" y="578069"/>
                </a:cubicBezTo>
                <a:cubicBezTo>
                  <a:pt x="5115261" y="605953"/>
                  <a:pt x="5137794" y="631464"/>
                  <a:pt x="5150069" y="662152"/>
                </a:cubicBezTo>
                <a:cubicBezTo>
                  <a:pt x="5175781" y="726431"/>
                  <a:pt x="5160625" y="699005"/>
                  <a:pt x="5192110" y="746234"/>
                </a:cubicBezTo>
                <a:cubicBezTo>
                  <a:pt x="5195614" y="760248"/>
                  <a:pt x="5198653" y="774386"/>
                  <a:pt x="5202621" y="788276"/>
                </a:cubicBezTo>
                <a:cubicBezTo>
                  <a:pt x="5205665" y="798929"/>
                  <a:pt x="5210216" y="809119"/>
                  <a:pt x="5213131" y="819807"/>
                </a:cubicBezTo>
                <a:cubicBezTo>
                  <a:pt x="5220732" y="847679"/>
                  <a:pt x="5227145" y="875862"/>
                  <a:pt x="5234152" y="903889"/>
                </a:cubicBezTo>
                <a:cubicBezTo>
                  <a:pt x="5237655" y="917903"/>
                  <a:pt x="5235995" y="934375"/>
                  <a:pt x="5244662" y="945931"/>
                </a:cubicBezTo>
                <a:cubicBezTo>
                  <a:pt x="5255172" y="959945"/>
                  <a:pt x="5264475" y="974952"/>
                  <a:pt x="5276193" y="987972"/>
                </a:cubicBezTo>
                <a:cubicBezTo>
                  <a:pt x="5296080" y="1010068"/>
                  <a:pt x="5322765" y="1026299"/>
                  <a:pt x="5339255" y="1051034"/>
                </a:cubicBezTo>
                <a:cubicBezTo>
                  <a:pt x="5372720" y="1101230"/>
                  <a:pt x="5352385" y="1072701"/>
                  <a:pt x="5402317" y="1135117"/>
                </a:cubicBezTo>
                <a:cubicBezTo>
                  <a:pt x="5428128" y="1238353"/>
                  <a:pt x="5390760" y="1112000"/>
                  <a:pt x="5444359" y="1219200"/>
                </a:cubicBezTo>
                <a:cubicBezTo>
                  <a:pt x="5512224" y="1354931"/>
                  <a:pt x="5399379" y="1178008"/>
                  <a:pt x="5475890" y="1292772"/>
                </a:cubicBezTo>
                <a:cubicBezTo>
                  <a:pt x="5497764" y="1380271"/>
                  <a:pt x="5471129" y="1293761"/>
                  <a:pt x="5507421" y="1366345"/>
                </a:cubicBezTo>
                <a:cubicBezTo>
                  <a:pt x="5516249" y="1384000"/>
                  <a:pt x="5523393" y="1423088"/>
                  <a:pt x="5528442" y="1439917"/>
                </a:cubicBezTo>
                <a:cubicBezTo>
                  <a:pt x="5534809" y="1461140"/>
                  <a:pt x="5545819" y="1481123"/>
                  <a:pt x="5549462" y="1502979"/>
                </a:cubicBezTo>
                <a:cubicBezTo>
                  <a:pt x="5552966" y="1524000"/>
                  <a:pt x="5555350" y="1545238"/>
                  <a:pt x="5559973" y="1566041"/>
                </a:cubicBezTo>
                <a:cubicBezTo>
                  <a:pt x="5562376" y="1576856"/>
                  <a:pt x="5568080" y="1586757"/>
                  <a:pt x="5570483" y="1597572"/>
                </a:cubicBezTo>
                <a:cubicBezTo>
                  <a:pt x="5595143" y="1708547"/>
                  <a:pt x="5567844" y="1621190"/>
                  <a:pt x="5591504" y="1692165"/>
                </a:cubicBezTo>
                <a:cubicBezTo>
                  <a:pt x="5618036" y="1877899"/>
                  <a:pt x="5609283" y="1786909"/>
                  <a:pt x="5591504" y="2133600"/>
                </a:cubicBezTo>
                <a:cubicBezTo>
                  <a:pt x="5590764" y="2148026"/>
                  <a:pt x="5583826" y="2161477"/>
                  <a:pt x="5580993" y="2175641"/>
                </a:cubicBezTo>
                <a:cubicBezTo>
                  <a:pt x="5576814" y="2196538"/>
                  <a:pt x="5575106" y="2217900"/>
                  <a:pt x="5570483" y="2238703"/>
                </a:cubicBezTo>
                <a:cubicBezTo>
                  <a:pt x="5568080" y="2249518"/>
                  <a:pt x="5562660" y="2259486"/>
                  <a:pt x="5559973" y="2270234"/>
                </a:cubicBezTo>
                <a:cubicBezTo>
                  <a:pt x="5555640" y="2287565"/>
                  <a:pt x="5553479" y="2305379"/>
                  <a:pt x="5549462" y="2322786"/>
                </a:cubicBezTo>
                <a:cubicBezTo>
                  <a:pt x="5542966" y="2350936"/>
                  <a:pt x="5535449" y="2378841"/>
                  <a:pt x="5528442" y="2406869"/>
                </a:cubicBezTo>
                <a:cubicBezTo>
                  <a:pt x="5524939" y="2420883"/>
                  <a:pt x="5522499" y="2435206"/>
                  <a:pt x="5517931" y="2448910"/>
                </a:cubicBezTo>
                <a:lnTo>
                  <a:pt x="5496910" y="2511972"/>
                </a:lnTo>
                <a:cubicBezTo>
                  <a:pt x="5493407" y="2522482"/>
                  <a:pt x="5489087" y="2532755"/>
                  <a:pt x="5486400" y="2543503"/>
                </a:cubicBezTo>
                <a:cubicBezTo>
                  <a:pt x="5472826" y="2597800"/>
                  <a:pt x="5483903" y="2573526"/>
                  <a:pt x="5454869" y="2617076"/>
                </a:cubicBezTo>
                <a:cubicBezTo>
                  <a:pt x="5424696" y="2737772"/>
                  <a:pt x="5466888" y="2589032"/>
                  <a:pt x="5423338" y="2690648"/>
                </a:cubicBezTo>
                <a:cubicBezTo>
                  <a:pt x="5382616" y="2785666"/>
                  <a:pt x="5444582" y="2685059"/>
                  <a:pt x="5391807" y="2764220"/>
                </a:cubicBezTo>
                <a:cubicBezTo>
                  <a:pt x="5388304" y="2774731"/>
                  <a:pt x="5386677" y="2786067"/>
                  <a:pt x="5381297" y="2795752"/>
                </a:cubicBezTo>
                <a:cubicBezTo>
                  <a:pt x="5369028" y="2817837"/>
                  <a:pt x="5353269" y="2837793"/>
                  <a:pt x="5339255" y="2858814"/>
                </a:cubicBezTo>
                <a:cubicBezTo>
                  <a:pt x="5313980" y="2896726"/>
                  <a:pt x="5298373" y="2924608"/>
                  <a:pt x="5255173" y="2953407"/>
                </a:cubicBezTo>
                <a:cubicBezTo>
                  <a:pt x="5244663" y="2960414"/>
                  <a:pt x="5233346" y="2966341"/>
                  <a:pt x="5223642" y="2974427"/>
                </a:cubicBezTo>
                <a:cubicBezTo>
                  <a:pt x="5159724" y="3027690"/>
                  <a:pt x="5227864" y="2988081"/>
                  <a:pt x="5150069" y="3026979"/>
                </a:cubicBezTo>
                <a:cubicBezTo>
                  <a:pt x="5139559" y="3040993"/>
                  <a:pt x="5131838" y="3057620"/>
                  <a:pt x="5118538" y="3069020"/>
                </a:cubicBezTo>
                <a:cubicBezTo>
                  <a:pt x="5106642" y="3079217"/>
                  <a:pt x="5089932" y="3081980"/>
                  <a:pt x="5076497" y="3090041"/>
                </a:cubicBezTo>
                <a:cubicBezTo>
                  <a:pt x="5054834" y="3103039"/>
                  <a:pt x="5033646" y="3116925"/>
                  <a:pt x="5013435" y="3132083"/>
                </a:cubicBezTo>
                <a:cubicBezTo>
                  <a:pt x="4896663" y="3219661"/>
                  <a:pt x="4959397" y="3177117"/>
                  <a:pt x="4824248" y="3258207"/>
                </a:cubicBezTo>
                <a:cubicBezTo>
                  <a:pt x="4795595" y="3275399"/>
                  <a:pt x="4704500" y="3329624"/>
                  <a:pt x="4687614" y="3342289"/>
                </a:cubicBezTo>
                <a:cubicBezTo>
                  <a:pt x="4643845" y="3375116"/>
                  <a:pt x="4600537" y="3412104"/>
                  <a:pt x="4550979" y="3436883"/>
                </a:cubicBezTo>
                <a:cubicBezTo>
                  <a:pt x="4534104" y="3445320"/>
                  <a:pt x="4515303" y="3449466"/>
                  <a:pt x="4498428" y="3457903"/>
                </a:cubicBezTo>
                <a:cubicBezTo>
                  <a:pt x="4487130" y="3463552"/>
                  <a:pt x="4478366" y="3473631"/>
                  <a:pt x="4466897" y="3478924"/>
                </a:cubicBezTo>
                <a:cubicBezTo>
                  <a:pt x="4432637" y="3494736"/>
                  <a:pt x="4393189" y="3500034"/>
                  <a:pt x="4361793" y="3520965"/>
                </a:cubicBezTo>
                <a:cubicBezTo>
                  <a:pt x="4330128" y="3542075"/>
                  <a:pt x="4325557" y="3547006"/>
                  <a:pt x="4288221" y="3563007"/>
                </a:cubicBezTo>
                <a:cubicBezTo>
                  <a:pt x="4278038" y="3567371"/>
                  <a:pt x="4266873" y="3569153"/>
                  <a:pt x="4256690" y="3573517"/>
                </a:cubicBezTo>
                <a:cubicBezTo>
                  <a:pt x="4242289" y="3579689"/>
                  <a:pt x="4229049" y="3588366"/>
                  <a:pt x="4214648" y="3594538"/>
                </a:cubicBezTo>
                <a:cubicBezTo>
                  <a:pt x="4193540" y="3603584"/>
                  <a:pt x="4162408" y="3610225"/>
                  <a:pt x="4141076" y="3615558"/>
                </a:cubicBezTo>
                <a:cubicBezTo>
                  <a:pt x="4123559" y="3626068"/>
                  <a:pt x="4106796" y="3637953"/>
                  <a:pt x="4088524" y="3647089"/>
                </a:cubicBezTo>
                <a:cubicBezTo>
                  <a:pt x="4078615" y="3652044"/>
                  <a:pt x="4067367" y="3653710"/>
                  <a:pt x="4056993" y="3657600"/>
                </a:cubicBezTo>
                <a:cubicBezTo>
                  <a:pt x="4039328" y="3664224"/>
                  <a:pt x="4021317" y="3670183"/>
                  <a:pt x="4004442" y="3678620"/>
                </a:cubicBezTo>
                <a:cubicBezTo>
                  <a:pt x="3931855" y="3714913"/>
                  <a:pt x="4018368" y="3688276"/>
                  <a:pt x="3930869" y="3710152"/>
                </a:cubicBezTo>
                <a:cubicBezTo>
                  <a:pt x="3899205" y="3731260"/>
                  <a:pt x="3894631" y="3736193"/>
                  <a:pt x="3857297" y="3752193"/>
                </a:cubicBezTo>
                <a:cubicBezTo>
                  <a:pt x="3847114" y="3756557"/>
                  <a:pt x="3835949" y="3758339"/>
                  <a:pt x="3825766" y="3762703"/>
                </a:cubicBezTo>
                <a:cubicBezTo>
                  <a:pt x="3811365" y="3768875"/>
                  <a:pt x="3797328" y="3775950"/>
                  <a:pt x="3783724" y="3783724"/>
                </a:cubicBezTo>
                <a:cubicBezTo>
                  <a:pt x="3772756" y="3789991"/>
                  <a:pt x="3763804" y="3799769"/>
                  <a:pt x="3752193" y="3804745"/>
                </a:cubicBezTo>
                <a:cubicBezTo>
                  <a:pt x="3738916" y="3810435"/>
                  <a:pt x="3724166" y="3811752"/>
                  <a:pt x="3710152" y="3815255"/>
                </a:cubicBezTo>
                <a:cubicBezTo>
                  <a:pt x="3593096" y="3873783"/>
                  <a:pt x="3740557" y="3803853"/>
                  <a:pt x="3626069" y="3846786"/>
                </a:cubicBezTo>
                <a:cubicBezTo>
                  <a:pt x="3611399" y="3852287"/>
                  <a:pt x="3598892" y="3862852"/>
                  <a:pt x="3584028" y="3867807"/>
                </a:cubicBezTo>
                <a:cubicBezTo>
                  <a:pt x="3567081" y="3873456"/>
                  <a:pt x="3548807" y="3873984"/>
                  <a:pt x="3531476" y="3878317"/>
                </a:cubicBezTo>
                <a:cubicBezTo>
                  <a:pt x="3451341" y="3898350"/>
                  <a:pt x="3556197" y="3879679"/>
                  <a:pt x="3457904" y="3899338"/>
                </a:cubicBezTo>
                <a:cubicBezTo>
                  <a:pt x="3437007" y="3903517"/>
                  <a:pt x="3415645" y="3905225"/>
                  <a:pt x="3394842" y="3909848"/>
                </a:cubicBezTo>
                <a:cubicBezTo>
                  <a:pt x="3384027" y="3912251"/>
                  <a:pt x="3374292" y="3918894"/>
                  <a:pt x="3363310" y="3920358"/>
                </a:cubicBezTo>
                <a:cubicBezTo>
                  <a:pt x="3321493" y="3925934"/>
                  <a:pt x="3279227" y="3927365"/>
                  <a:pt x="3237186" y="3930869"/>
                </a:cubicBezTo>
                <a:cubicBezTo>
                  <a:pt x="3203705" y="3939239"/>
                  <a:pt x="3177289" y="3946551"/>
                  <a:pt x="3142593" y="3951889"/>
                </a:cubicBezTo>
                <a:cubicBezTo>
                  <a:pt x="3114676" y="3956184"/>
                  <a:pt x="3086427" y="3958105"/>
                  <a:pt x="3058510" y="3962400"/>
                </a:cubicBezTo>
                <a:cubicBezTo>
                  <a:pt x="2973625" y="3975460"/>
                  <a:pt x="3001011" y="3983833"/>
                  <a:pt x="2879835" y="3993931"/>
                </a:cubicBezTo>
                <a:lnTo>
                  <a:pt x="2627586" y="4014952"/>
                </a:lnTo>
                <a:cubicBezTo>
                  <a:pt x="2585545" y="4018455"/>
                  <a:pt x="2543323" y="4020230"/>
                  <a:pt x="2501462" y="4025462"/>
                </a:cubicBezTo>
                <a:lnTo>
                  <a:pt x="2417379" y="4035972"/>
                </a:lnTo>
                <a:lnTo>
                  <a:pt x="1545021" y="4025462"/>
                </a:lnTo>
                <a:cubicBezTo>
                  <a:pt x="1527357" y="4025061"/>
                  <a:pt x="1470136" y="4008821"/>
                  <a:pt x="1450428" y="4004441"/>
                </a:cubicBezTo>
                <a:cubicBezTo>
                  <a:pt x="1432989" y="4000566"/>
                  <a:pt x="1415315" y="3997806"/>
                  <a:pt x="1397876" y="3993931"/>
                </a:cubicBezTo>
                <a:cubicBezTo>
                  <a:pt x="1354380" y="3984265"/>
                  <a:pt x="1298696" y="3967495"/>
                  <a:pt x="1261242" y="3951889"/>
                </a:cubicBezTo>
                <a:cubicBezTo>
                  <a:pt x="1249582" y="3947031"/>
                  <a:pt x="1241008" y="3936518"/>
                  <a:pt x="1229710" y="3930869"/>
                </a:cubicBezTo>
                <a:cubicBezTo>
                  <a:pt x="1212835" y="3922432"/>
                  <a:pt x="1194399" y="3917510"/>
                  <a:pt x="1177159" y="3909848"/>
                </a:cubicBezTo>
                <a:cubicBezTo>
                  <a:pt x="1106497" y="3878442"/>
                  <a:pt x="1164792" y="3896246"/>
                  <a:pt x="1093076" y="3878317"/>
                </a:cubicBezTo>
                <a:cubicBezTo>
                  <a:pt x="1013915" y="3825542"/>
                  <a:pt x="1114522" y="3887508"/>
                  <a:pt x="1019504" y="3846786"/>
                </a:cubicBezTo>
                <a:cubicBezTo>
                  <a:pt x="1007893" y="3841810"/>
                  <a:pt x="999584" y="3830741"/>
                  <a:pt x="987973" y="3825765"/>
                </a:cubicBezTo>
                <a:cubicBezTo>
                  <a:pt x="974696" y="3820075"/>
                  <a:pt x="959821" y="3819223"/>
                  <a:pt x="945931" y="3815255"/>
                </a:cubicBezTo>
                <a:cubicBezTo>
                  <a:pt x="935278" y="3812212"/>
                  <a:pt x="925053" y="3807789"/>
                  <a:pt x="914400" y="3804745"/>
                </a:cubicBezTo>
                <a:cubicBezTo>
                  <a:pt x="848325" y="3785866"/>
                  <a:pt x="852930" y="3797550"/>
                  <a:pt x="767255" y="3752193"/>
                </a:cubicBezTo>
                <a:cubicBezTo>
                  <a:pt x="740620" y="3738092"/>
                  <a:pt x="719526" y="3715147"/>
                  <a:pt x="693683" y="3699641"/>
                </a:cubicBezTo>
                <a:cubicBezTo>
                  <a:pt x="666813" y="3683519"/>
                  <a:pt x="609600" y="3657600"/>
                  <a:pt x="609600" y="3657600"/>
                </a:cubicBezTo>
                <a:cubicBezTo>
                  <a:pt x="595586" y="3643586"/>
                  <a:pt x="582606" y="3628456"/>
                  <a:pt x="567559" y="3615558"/>
                </a:cubicBezTo>
                <a:cubicBezTo>
                  <a:pt x="557968" y="3607337"/>
                  <a:pt x="545469" y="3602930"/>
                  <a:pt x="536028" y="3594538"/>
                </a:cubicBezTo>
                <a:cubicBezTo>
                  <a:pt x="493492" y="3556728"/>
                  <a:pt x="455295" y="3513261"/>
                  <a:pt x="420414" y="3468414"/>
                </a:cubicBezTo>
                <a:cubicBezTo>
                  <a:pt x="412659" y="3458443"/>
                  <a:pt x="405442" y="3447973"/>
                  <a:pt x="399393" y="3436883"/>
                </a:cubicBezTo>
                <a:cubicBezTo>
                  <a:pt x="384388" y="3409373"/>
                  <a:pt x="357352" y="3352800"/>
                  <a:pt x="357352" y="3352800"/>
                </a:cubicBezTo>
                <a:cubicBezTo>
                  <a:pt x="353849" y="3324772"/>
                  <a:pt x="351137" y="3296634"/>
                  <a:pt x="346842" y="3268717"/>
                </a:cubicBezTo>
                <a:cubicBezTo>
                  <a:pt x="344126" y="3251060"/>
                  <a:pt x="339047" y="3233822"/>
                  <a:pt x="336331" y="3216165"/>
                </a:cubicBezTo>
                <a:cubicBezTo>
                  <a:pt x="332036" y="3188248"/>
                  <a:pt x="331739" y="3159701"/>
                  <a:pt x="325821" y="3132083"/>
                </a:cubicBezTo>
                <a:cubicBezTo>
                  <a:pt x="321178" y="3110417"/>
                  <a:pt x="317091" y="3087457"/>
                  <a:pt x="304800" y="3069020"/>
                </a:cubicBezTo>
                <a:lnTo>
                  <a:pt x="262759" y="3005958"/>
                </a:lnTo>
                <a:cubicBezTo>
                  <a:pt x="240002" y="2914935"/>
                  <a:pt x="267869" y="3013479"/>
                  <a:pt x="231228" y="2921876"/>
                </a:cubicBezTo>
                <a:cubicBezTo>
                  <a:pt x="222999" y="2901303"/>
                  <a:pt x="217214" y="2879835"/>
                  <a:pt x="210207" y="2858814"/>
                </a:cubicBezTo>
                <a:lnTo>
                  <a:pt x="189186" y="2795752"/>
                </a:lnTo>
                <a:lnTo>
                  <a:pt x="178676" y="2764220"/>
                </a:lnTo>
                <a:cubicBezTo>
                  <a:pt x="175173" y="2753710"/>
                  <a:pt x="170853" y="2743437"/>
                  <a:pt x="168166" y="2732689"/>
                </a:cubicBezTo>
                <a:cubicBezTo>
                  <a:pt x="164662" y="2718675"/>
                  <a:pt x="161623" y="2704537"/>
                  <a:pt x="157655" y="2690648"/>
                </a:cubicBezTo>
                <a:cubicBezTo>
                  <a:pt x="154611" y="2679995"/>
                  <a:pt x="149548" y="2669932"/>
                  <a:pt x="147145" y="2659117"/>
                </a:cubicBezTo>
                <a:cubicBezTo>
                  <a:pt x="142522" y="2638314"/>
                  <a:pt x="140447" y="2617022"/>
                  <a:pt x="136635" y="2596055"/>
                </a:cubicBezTo>
                <a:cubicBezTo>
                  <a:pt x="133439" y="2578479"/>
                  <a:pt x="129999" y="2560942"/>
                  <a:pt x="126124" y="2543503"/>
                </a:cubicBezTo>
                <a:cubicBezTo>
                  <a:pt x="122990" y="2529402"/>
                  <a:pt x="118747" y="2515563"/>
                  <a:pt x="115614" y="2501462"/>
                </a:cubicBezTo>
                <a:cubicBezTo>
                  <a:pt x="111739" y="2484023"/>
                  <a:pt x="108979" y="2466349"/>
                  <a:pt x="105104" y="2448910"/>
                </a:cubicBezTo>
                <a:cubicBezTo>
                  <a:pt x="91176" y="2386237"/>
                  <a:pt x="94382" y="2421055"/>
                  <a:pt x="84083" y="2343807"/>
                </a:cubicBezTo>
                <a:cubicBezTo>
                  <a:pt x="79890" y="2312360"/>
                  <a:pt x="78060" y="2280620"/>
                  <a:pt x="73573" y="2249214"/>
                </a:cubicBezTo>
                <a:cubicBezTo>
                  <a:pt x="67232" y="2204827"/>
                  <a:pt x="64777" y="2201808"/>
                  <a:pt x="52552" y="2165131"/>
                </a:cubicBezTo>
                <a:cubicBezTo>
                  <a:pt x="49049" y="2140607"/>
                  <a:pt x="45809" y="2116043"/>
                  <a:pt x="42042" y="2091558"/>
                </a:cubicBezTo>
                <a:cubicBezTo>
                  <a:pt x="38802" y="2070495"/>
                  <a:pt x="34021" y="2049661"/>
                  <a:pt x="31531" y="2028496"/>
                </a:cubicBezTo>
                <a:cubicBezTo>
                  <a:pt x="27010" y="1990064"/>
                  <a:pt x="25294" y="1951343"/>
                  <a:pt x="21021" y="1912883"/>
                </a:cubicBezTo>
                <a:cubicBezTo>
                  <a:pt x="18285" y="1888261"/>
                  <a:pt x="13784" y="1863866"/>
                  <a:pt x="10510" y="1839310"/>
                </a:cubicBezTo>
                <a:cubicBezTo>
                  <a:pt x="6777" y="1811312"/>
                  <a:pt x="3503" y="1783255"/>
                  <a:pt x="0" y="1755227"/>
                </a:cubicBezTo>
                <a:cubicBezTo>
                  <a:pt x="3503" y="1688662"/>
                  <a:pt x="4475" y="1621915"/>
                  <a:pt x="10510" y="1555531"/>
                </a:cubicBezTo>
                <a:cubicBezTo>
                  <a:pt x="11513" y="1544498"/>
                  <a:pt x="15641" y="1533685"/>
                  <a:pt x="21021" y="1524000"/>
                </a:cubicBezTo>
                <a:cubicBezTo>
                  <a:pt x="33290" y="1501916"/>
                  <a:pt x="39095" y="1468927"/>
                  <a:pt x="63062" y="1460938"/>
                </a:cubicBezTo>
                <a:lnTo>
                  <a:pt x="126124" y="1439917"/>
                </a:lnTo>
                <a:cubicBezTo>
                  <a:pt x="160570" y="1416953"/>
                  <a:pt x="143642" y="1439917"/>
                  <a:pt x="147145" y="143991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indent="0" algn="l" defTabSz="685800" rtl="0" eaLnBrk="1" fontAlgn="auto" latinLnBrk="0" hangingPunct="1">
              <a:lnSpc>
                <a:spcPct val="100000"/>
              </a:lnSpc>
              <a:spcBef>
                <a:spcPts val="0"/>
              </a:spcBef>
              <a:spcAft>
                <a:spcPts val="0"/>
              </a:spcAft>
              <a:buClrTx/>
              <a:buSzTx/>
              <a:buFontTx/>
              <a:buNone/>
              <a:tabLst/>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sp>
        <p:nvSpPr>
          <p:cNvPr id="5" name="Title 4">
            <a:extLst>
              <a:ext uri="{FF2B5EF4-FFF2-40B4-BE49-F238E27FC236}">
                <a16:creationId xmlns:a16="http://schemas.microsoft.com/office/drawing/2014/main" id="{2601817E-F1C7-D741-800D-4606F371369D}"/>
              </a:ext>
            </a:extLst>
          </p:cNvPr>
          <p:cNvSpPr>
            <a:spLocks noGrp="1"/>
          </p:cNvSpPr>
          <p:nvPr>
            <p:ph type="title"/>
          </p:nvPr>
        </p:nvSpPr>
        <p:spPr>
          <a:xfrm>
            <a:off x="93571" y="221202"/>
            <a:ext cx="10515600" cy="395759"/>
          </a:xfrm>
        </p:spPr>
        <p:txBody>
          <a:bodyPr>
            <a:noAutofit/>
          </a:bodyPr>
          <a:lstStyle/>
          <a:p>
            <a:r>
              <a:rPr lang="en-US" sz="3600"/>
              <a:t>Container Bounded Context</a:t>
            </a:r>
          </a:p>
        </p:txBody>
      </p:sp>
      <p:sp>
        <p:nvSpPr>
          <p:cNvPr id="16" name="Rectangle 15">
            <a:extLst>
              <a:ext uri="{FF2B5EF4-FFF2-40B4-BE49-F238E27FC236}">
                <a16:creationId xmlns:a16="http://schemas.microsoft.com/office/drawing/2014/main" id="{D6ED9DE2-8F41-EF47-98FB-F2EE506CFFAB}"/>
              </a:ext>
            </a:extLst>
          </p:cNvPr>
          <p:cNvSpPr/>
          <p:nvPr/>
        </p:nvSpPr>
        <p:spPr>
          <a:xfrm>
            <a:off x="2086100" y="3090001"/>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Assign Container to order </a:t>
            </a:r>
          </a:p>
        </p:txBody>
      </p:sp>
      <p:sp>
        <p:nvSpPr>
          <p:cNvPr id="17" name="Rectangle 16">
            <a:extLst>
              <a:ext uri="{FF2B5EF4-FFF2-40B4-BE49-F238E27FC236}">
                <a16:creationId xmlns:a16="http://schemas.microsoft.com/office/drawing/2014/main" id="{40746988-9A7F-A243-A0D4-310FBE3CC01D}"/>
              </a:ext>
            </a:extLst>
          </p:cNvPr>
          <p:cNvSpPr/>
          <p:nvPr/>
        </p:nvSpPr>
        <p:spPr>
          <a:xfrm>
            <a:off x="2086100" y="4243924"/>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Release Container to order </a:t>
            </a:r>
          </a:p>
        </p:txBody>
      </p:sp>
      <p:sp>
        <p:nvSpPr>
          <p:cNvPr id="18" name="Rectangle 17">
            <a:extLst>
              <a:ext uri="{FF2B5EF4-FFF2-40B4-BE49-F238E27FC236}">
                <a16:creationId xmlns:a16="http://schemas.microsoft.com/office/drawing/2014/main" id="{747743A8-5A7A-5D40-8317-D107B26736E4}"/>
              </a:ext>
            </a:extLst>
          </p:cNvPr>
          <p:cNvSpPr/>
          <p:nvPr/>
        </p:nvSpPr>
        <p:spPr>
          <a:xfrm>
            <a:off x="3000500" y="5322360"/>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Remove Container from inventory </a:t>
            </a:r>
          </a:p>
        </p:txBody>
      </p:sp>
      <p:sp>
        <p:nvSpPr>
          <p:cNvPr id="23" name="Rectangle 22">
            <a:extLst>
              <a:ext uri="{FF2B5EF4-FFF2-40B4-BE49-F238E27FC236}">
                <a16:creationId xmlns:a16="http://schemas.microsoft.com/office/drawing/2014/main" id="{C083840F-4E6B-6448-8928-7E35A068DF1A}"/>
              </a:ext>
            </a:extLst>
          </p:cNvPr>
          <p:cNvSpPr/>
          <p:nvPr/>
        </p:nvSpPr>
        <p:spPr>
          <a:xfrm>
            <a:off x="3299324" y="193492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added to inventory</a:t>
            </a:r>
          </a:p>
        </p:txBody>
      </p:sp>
      <p:sp>
        <p:nvSpPr>
          <p:cNvPr id="24" name="Rectangle 23">
            <a:extLst>
              <a:ext uri="{FF2B5EF4-FFF2-40B4-BE49-F238E27FC236}">
                <a16:creationId xmlns:a16="http://schemas.microsoft.com/office/drawing/2014/main" id="{6D0ABF8B-64F5-9043-BFD5-87274CBFC659}"/>
              </a:ext>
            </a:extLst>
          </p:cNvPr>
          <p:cNvSpPr/>
          <p:nvPr/>
        </p:nvSpPr>
        <p:spPr>
          <a:xfrm>
            <a:off x="8953593" y="180714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removed from inventory</a:t>
            </a:r>
          </a:p>
        </p:txBody>
      </p:sp>
      <p:sp>
        <p:nvSpPr>
          <p:cNvPr id="25" name="Rectangle 24">
            <a:extLst>
              <a:ext uri="{FF2B5EF4-FFF2-40B4-BE49-F238E27FC236}">
                <a16:creationId xmlns:a16="http://schemas.microsoft.com/office/drawing/2014/main" id="{B2E2BA4B-9056-2C4C-B9AE-7274A7650F58}"/>
              </a:ext>
            </a:extLst>
          </p:cNvPr>
          <p:cNvSpPr/>
          <p:nvPr/>
        </p:nvSpPr>
        <p:spPr>
          <a:xfrm>
            <a:off x="3907214" y="280437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landed at location</a:t>
            </a:r>
          </a:p>
        </p:txBody>
      </p:sp>
      <p:sp>
        <p:nvSpPr>
          <p:cNvPr id="26" name="Rectangle 25">
            <a:extLst>
              <a:ext uri="{FF2B5EF4-FFF2-40B4-BE49-F238E27FC236}">
                <a16:creationId xmlns:a16="http://schemas.microsoft.com/office/drawing/2014/main" id="{5E732916-83CF-AC49-8105-950E94538CB1}"/>
              </a:ext>
            </a:extLst>
          </p:cNvPr>
          <p:cNvSpPr/>
          <p:nvPr/>
        </p:nvSpPr>
        <p:spPr>
          <a:xfrm>
            <a:off x="55025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in maintenance</a:t>
            </a:r>
          </a:p>
        </p:txBody>
      </p:sp>
      <p:sp>
        <p:nvSpPr>
          <p:cNvPr id="27" name="Rectangle 26">
            <a:extLst>
              <a:ext uri="{FF2B5EF4-FFF2-40B4-BE49-F238E27FC236}">
                <a16:creationId xmlns:a16="http://schemas.microsoft.com/office/drawing/2014/main" id="{069842E5-EAE8-A441-A1FC-212E51D5581C}"/>
              </a:ext>
            </a:extLst>
          </p:cNvPr>
          <p:cNvSpPr/>
          <p:nvPr/>
        </p:nvSpPr>
        <p:spPr>
          <a:xfrm>
            <a:off x="4247996" y="1046051"/>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vessel</a:t>
            </a:r>
          </a:p>
        </p:txBody>
      </p:sp>
      <p:sp>
        <p:nvSpPr>
          <p:cNvPr id="28" name="Rectangle 27">
            <a:extLst>
              <a:ext uri="{FF2B5EF4-FFF2-40B4-BE49-F238E27FC236}">
                <a16:creationId xmlns:a16="http://schemas.microsoft.com/office/drawing/2014/main" id="{AEC80E8C-B0C7-F14D-B710-F35311A0842F}"/>
              </a:ext>
            </a:extLst>
          </p:cNvPr>
          <p:cNvSpPr/>
          <p:nvPr/>
        </p:nvSpPr>
        <p:spPr>
          <a:xfrm>
            <a:off x="6367054" y="550935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out maintenance</a:t>
            </a:r>
          </a:p>
        </p:txBody>
      </p:sp>
      <p:sp>
        <p:nvSpPr>
          <p:cNvPr id="29" name="Rectangle 28">
            <a:extLst>
              <a:ext uri="{FF2B5EF4-FFF2-40B4-BE49-F238E27FC236}">
                <a16:creationId xmlns:a16="http://schemas.microsoft.com/office/drawing/2014/main" id="{53C5DA80-7E26-154B-AB46-317E1EF5FAC6}"/>
              </a:ext>
            </a:extLst>
          </p:cNvPr>
          <p:cNvSpPr/>
          <p:nvPr/>
        </p:nvSpPr>
        <p:spPr>
          <a:xfrm>
            <a:off x="6443003" y="81680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on truck</a:t>
            </a:r>
          </a:p>
        </p:txBody>
      </p:sp>
      <p:sp>
        <p:nvSpPr>
          <p:cNvPr id="30" name="Rectangle 29">
            <a:extLst>
              <a:ext uri="{FF2B5EF4-FFF2-40B4-BE49-F238E27FC236}">
                <a16:creationId xmlns:a16="http://schemas.microsoft.com/office/drawing/2014/main" id="{027D5267-9395-C04C-88CA-2326AB2F70DC}"/>
              </a:ext>
            </a:extLst>
          </p:cNvPr>
          <p:cNvSpPr/>
          <p:nvPr/>
        </p:nvSpPr>
        <p:spPr>
          <a:xfrm>
            <a:off x="3329689" y="384127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assigned to order</a:t>
            </a:r>
          </a:p>
        </p:txBody>
      </p:sp>
      <p:sp>
        <p:nvSpPr>
          <p:cNvPr id="31" name="Rectangle 30">
            <a:extLst>
              <a:ext uri="{FF2B5EF4-FFF2-40B4-BE49-F238E27FC236}">
                <a16:creationId xmlns:a16="http://schemas.microsoft.com/office/drawing/2014/main" id="{A9E6EC11-B0CE-1649-80E8-B4214BE25DBC}"/>
              </a:ext>
            </a:extLst>
          </p:cNvPr>
          <p:cNvSpPr/>
          <p:nvPr/>
        </p:nvSpPr>
        <p:spPr>
          <a:xfrm>
            <a:off x="4202405" y="4222012"/>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released from order</a:t>
            </a:r>
          </a:p>
        </p:txBody>
      </p:sp>
      <p:sp>
        <p:nvSpPr>
          <p:cNvPr id="32" name="Rectangle 31">
            <a:extLst>
              <a:ext uri="{FF2B5EF4-FFF2-40B4-BE49-F238E27FC236}">
                <a16:creationId xmlns:a16="http://schemas.microsoft.com/office/drawing/2014/main" id="{25876E68-652C-BB4C-9314-E4EB3DF9B27D}"/>
              </a:ext>
            </a:extLst>
          </p:cNvPr>
          <p:cNvSpPr/>
          <p:nvPr/>
        </p:nvSpPr>
        <p:spPr>
          <a:xfrm>
            <a:off x="5211851" y="1414243"/>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vessel</a:t>
            </a:r>
          </a:p>
        </p:txBody>
      </p:sp>
      <p:sp>
        <p:nvSpPr>
          <p:cNvPr id="33" name="Rectangle 32">
            <a:extLst>
              <a:ext uri="{FF2B5EF4-FFF2-40B4-BE49-F238E27FC236}">
                <a16:creationId xmlns:a16="http://schemas.microsoft.com/office/drawing/2014/main" id="{1EC67374-9D75-3744-9C92-74DDCC8C6AA4}"/>
              </a:ext>
            </a:extLst>
          </p:cNvPr>
          <p:cNvSpPr/>
          <p:nvPr/>
        </p:nvSpPr>
        <p:spPr>
          <a:xfrm>
            <a:off x="7286918" y="1227185"/>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off truck</a:t>
            </a:r>
          </a:p>
        </p:txBody>
      </p:sp>
      <p:sp>
        <p:nvSpPr>
          <p:cNvPr id="34" name="Rectangle 33">
            <a:extLst>
              <a:ext uri="{FF2B5EF4-FFF2-40B4-BE49-F238E27FC236}">
                <a16:creationId xmlns:a16="http://schemas.microsoft.com/office/drawing/2014/main" id="{CED46D33-E482-0A4E-B9FE-27D85499C11F}"/>
              </a:ext>
            </a:extLst>
          </p:cNvPr>
          <p:cNvSpPr/>
          <p:nvPr/>
        </p:nvSpPr>
        <p:spPr>
          <a:xfrm>
            <a:off x="5906507" y="2512800"/>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loaded</a:t>
            </a:r>
          </a:p>
        </p:txBody>
      </p:sp>
      <p:sp>
        <p:nvSpPr>
          <p:cNvPr id="35" name="Rectangle 34">
            <a:extLst>
              <a:ext uri="{FF2B5EF4-FFF2-40B4-BE49-F238E27FC236}">
                <a16:creationId xmlns:a16="http://schemas.microsoft.com/office/drawing/2014/main" id="{9319A3BC-EE3E-5345-89A3-2E215C655604}"/>
              </a:ext>
            </a:extLst>
          </p:cNvPr>
          <p:cNvSpPr/>
          <p:nvPr/>
        </p:nvSpPr>
        <p:spPr>
          <a:xfrm>
            <a:off x="6355541" y="2992086"/>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unloaded</a:t>
            </a:r>
          </a:p>
        </p:txBody>
      </p:sp>
      <p:sp>
        <p:nvSpPr>
          <p:cNvPr id="36" name="Rectangle 35">
            <a:extLst>
              <a:ext uri="{FF2B5EF4-FFF2-40B4-BE49-F238E27FC236}">
                <a16:creationId xmlns:a16="http://schemas.microsoft.com/office/drawing/2014/main" id="{FB053A95-5293-BB4A-811D-410AFD72E274}"/>
              </a:ext>
            </a:extLst>
          </p:cNvPr>
          <p:cNvSpPr/>
          <p:nvPr/>
        </p:nvSpPr>
        <p:spPr>
          <a:xfrm>
            <a:off x="7529458" y="4716324"/>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closed</a:t>
            </a:r>
          </a:p>
        </p:txBody>
      </p:sp>
      <p:sp>
        <p:nvSpPr>
          <p:cNvPr id="37" name="Rectangle 36">
            <a:extLst>
              <a:ext uri="{FF2B5EF4-FFF2-40B4-BE49-F238E27FC236}">
                <a16:creationId xmlns:a16="http://schemas.microsoft.com/office/drawing/2014/main" id="{B3C1A834-375F-FE4E-A9DC-17B6A9BD5A4C}"/>
              </a:ext>
            </a:extLst>
          </p:cNvPr>
          <p:cNvSpPr/>
          <p:nvPr/>
        </p:nvSpPr>
        <p:spPr>
          <a:xfrm>
            <a:off x="8496499" y="5093249"/>
            <a:ext cx="1231152" cy="597437"/>
          </a:xfrm>
          <a:prstGeom prst="rect">
            <a:avLst/>
          </a:prstGeom>
          <a:solidFill>
            <a:srgbClr val="FFC000"/>
          </a:solidFill>
          <a:ln>
            <a:solidFill>
              <a:srgbClr val="FFC000"/>
            </a:solidFill>
          </a:ln>
          <a:effectLst>
            <a:outerShdw blurRad="139700" dir="600000" sx="102000" sy="102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lumMod val="50000"/>
                  </a:schemeClr>
                </a:solidFill>
              </a:rPr>
              <a:t>Container door opened</a:t>
            </a:r>
          </a:p>
        </p:txBody>
      </p:sp>
    </p:spTree>
    <p:extLst>
      <p:ext uri="{BB962C8B-B14F-4D97-AF65-F5344CB8AC3E}">
        <p14:creationId xmlns:p14="http://schemas.microsoft.com/office/powerpoint/2010/main" val="39095195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a:t>OLD    Container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Fleet / Ships</a:t>
            </a:r>
          </a:p>
          <a:p>
            <a:pPr algn="ctr"/>
            <a:r>
              <a:rPr lang="en-US" sz="120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Ship </a:t>
            </a:r>
          </a:p>
          <a:p>
            <a:pPr algn="ctr"/>
            <a:r>
              <a:rPr lang="en-US" sz="100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Container</a:t>
            </a:r>
          </a:p>
          <a:p>
            <a:pPr algn="ctr"/>
            <a:r>
              <a:rPr lang="en-US" sz="120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Customs</a:t>
            </a:r>
          </a:p>
          <a:p>
            <a:pPr algn="ctr"/>
            <a:r>
              <a:rPr lang="en-US" sz="120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Import</a:t>
            </a:r>
          </a:p>
          <a:p>
            <a:pPr algn="ctr"/>
            <a:r>
              <a:rPr lang="en-US" sz="100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Port Load/Unload</a:t>
            </a:r>
          </a:p>
          <a:p>
            <a:pPr algn="ctr"/>
            <a:r>
              <a:rPr lang="en-US" sz="120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Containers Mules</a:t>
            </a:r>
          </a:p>
          <a:p>
            <a:pPr algn="ctr"/>
            <a:r>
              <a:rPr lang="en-US" sz="100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a:t>aggregates</a:t>
            </a:r>
            <a:endParaRPr lang="en-US"/>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a:t>USER</a:t>
              </a:r>
              <a:endParaRPr sz="706"/>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bg1"/>
                </a:solidFill>
              </a:rPr>
              <a:t>ReeFer</a:t>
            </a:r>
            <a:endParaRPr lang="en-US" sz="100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Land Transportation</a:t>
            </a:r>
          </a:p>
          <a:p>
            <a:pPr algn="ctr"/>
            <a:r>
              <a:rPr lang="en-US" sz="1200">
                <a:solidFill>
                  <a:schemeClr val="accent5">
                    <a:lumMod val="50000"/>
                  </a:schemeClr>
                </a:solidFill>
              </a:rPr>
              <a:t> </a:t>
            </a:r>
            <a:r>
              <a:rPr lang="en-US" sz="1200" err="1">
                <a:solidFill>
                  <a:schemeClr val="accent5">
                    <a:lumMod val="50000"/>
                  </a:schemeClr>
                </a:solidFill>
              </a:rPr>
              <a:t>Mgt</a:t>
            </a:r>
            <a:r>
              <a:rPr lang="en-US" sz="120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a:t>Voyages</a:t>
            </a:r>
          </a:p>
        </p:txBody>
      </p:sp>
    </p:spTree>
    <p:extLst>
      <p:ext uri="{BB962C8B-B14F-4D97-AF65-F5344CB8AC3E}">
        <p14:creationId xmlns:p14="http://schemas.microsoft.com/office/powerpoint/2010/main" val="471305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8</a:t>
            </a:fld>
            <a:endParaRPr lang="en-US">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Updated</a:t>
            </a:r>
            <a:endParaRPr lang="en-US" sz="90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Created</a:t>
            </a:r>
            <a:endParaRPr lang="en-US" sz="90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Confirmed</a:t>
            </a:r>
            <a:endParaRPr lang="en-US" sz="90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Shipped</a:t>
            </a:r>
            <a:endParaRPr lang="en-US" sz="90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Delivered</a:t>
            </a:r>
            <a:endParaRPr lang="en-US" sz="90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chemeClr val="bg1"/>
                </a:solidFill>
              </a:rPr>
              <a:t>Order In Transit</a:t>
            </a:r>
            <a:endParaRPr lang="en-US" sz="90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a:solidFill>
                  <a:srgbClr val="7030A0"/>
                </a:solidFill>
              </a:rPr>
              <a:t>Snapshot</a:t>
            </a:r>
            <a:endParaRPr lang="en-US" sz="90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rPr>
              <a:t>Order </a:t>
            </a:r>
            <a:r>
              <a:rPr lang="en-US" sz="1200" err="1">
                <a:solidFill>
                  <a:schemeClr val="accent5">
                    <a:lumMod val="50000"/>
                  </a:schemeClr>
                </a:solidFill>
              </a:rPr>
              <a:t>Mgt</a:t>
            </a:r>
            <a:r>
              <a:rPr lang="en-US" sz="1200">
                <a:solidFill>
                  <a:schemeClr val="accent5">
                    <a:lumMod val="50000"/>
                  </a:schemeClr>
                </a:solidFill>
              </a:rPr>
              <a:t> MS</a:t>
            </a:r>
          </a:p>
          <a:p>
            <a:pPr algn="ctr"/>
            <a:r>
              <a:rPr lang="en-US" sz="120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t"/>
      <a:lstStyle>
        <a:defPPr marL="0" marR="0" indent="0" algn="l" defTabSz="685800" rtl="0" eaLnBrk="1" fontAlgn="auto" latinLnBrk="0" hangingPunct="1">
          <a:lnSpc>
            <a:spcPct val="100000"/>
          </a:lnSpc>
          <a:spcBef>
            <a:spcPts val="0"/>
          </a:spcBef>
          <a:spcAft>
            <a:spcPts val="0"/>
          </a:spcAft>
          <a:buClrTx/>
          <a:buSzTx/>
          <a:buFontTx/>
          <a:buNone/>
          <a:tabLst/>
          <a:defRPr kumimoji="0" sz="1000" b="0" i="0" u="none" strike="noStrike" kern="1200" cap="none" spc="0" normalizeH="0" baseline="0" noProof="0" dirty="0">
            <a:ln>
              <a:noFill/>
            </a:ln>
            <a:solidFill>
              <a:prstClr val="white"/>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203570</TotalTime>
  <Words>5737</Words>
  <Application>Microsoft Macintosh PowerPoint</Application>
  <PresentationFormat>Widescreen</PresentationFormat>
  <Paragraphs>2005</Paragraphs>
  <Slides>78</Slides>
  <Notes>35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78</vt:i4>
      </vt:variant>
    </vt:vector>
  </HeadingPairs>
  <TitlesOfParts>
    <vt:vector size="89" baseType="lpstr">
      <vt:lpstr>Arial</vt:lpstr>
      <vt:lpstr>Calibri</vt:lpstr>
      <vt:lpstr>Helvetica</vt:lpstr>
      <vt:lpstr>Helvetica Neue Light</vt:lpstr>
      <vt:lpstr>Helvetica Neue Thin</vt:lpstr>
      <vt:lpstr>IBM Plex Sans</vt:lpstr>
      <vt:lpstr>Lucida Grande</vt:lpstr>
      <vt:lpstr>Menlo</vt:lpstr>
      <vt:lpstr>BLANK</vt:lpstr>
      <vt:lpstr>InterConnect Theme</vt:lpstr>
      <vt:lpstr>Office Theme</vt:lpstr>
      <vt:lpstr>PowerPoint Presentation</vt:lpstr>
      <vt:lpstr>EDA Landscape</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Reefer Container - HL</vt:lpstr>
      <vt:lpstr>Reefer Container - HL</vt:lpstr>
      <vt:lpstr>Reefer Container - HL</vt:lpstr>
      <vt:lpstr>Command Query Responsibility Segregation Pattern</vt:lpstr>
      <vt:lpstr>SAGA Pattern</vt:lpstr>
      <vt:lpstr>Saga pattern - Choreography</vt:lpstr>
      <vt:lpstr>Saga pattern - Choreography</vt:lpstr>
      <vt:lpstr>Saga pattern - Choreography</vt:lpstr>
      <vt:lpstr>Saga pattern - Orchestration</vt:lpstr>
      <vt:lpstr>Reprocessing and dead letter</vt:lpstr>
      <vt:lpstr>Reprocessing and dead letter</vt:lpstr>
      <vt:lpstr>IBM Cloud Deployment</vt:lpstr>
      <vt:lpstr>Dependency graph</vt:lpstr>
      <vt:lpstr>Kafka Architecture</vt:lpstr>
      <vt:lpstr>Kafka Topic / Partition/ Replicas</vt:lpstr>
      <vt:lpstr>Exactly once: happy path</vt:lpstr>
      <vt:lpstr>Exactly once: oups</vt:lpstr>
      <vt:lpstr>Exactly once: Better</vt:lpstr>
      <vt:lpstr>Exactly once</vt:lpstr>
      <vt:lpstr>PowerPoint Presentation</vt:lpstr>
      <vt:lpstr>Kafka Connect</vt:lpstr>
      <vt:lpstr>Kafka Connect</vt:lpstr>
      <vt:lpstr>Data Replication Environment</vt:lpstr>
      <vt:lpstr>Data Replication Environment - 2</vt:lpstr>
      <vt:lpstr>Data Replication Environment - 2</vt:lpstr>
      <vt:lpstr>Data Replication Environment - 3</vt:lpstr>
      <vt:lpstr>Mirror Maker 2.0</vt:lpstr>
      <vt:lpstr>High Availability: Active – (P/C) Standby</vt:lpstr>
      <vt:lpstr>High Availability: Active - Active</vt:lpstr>
      <vt:lpstr>Mirror Maker 2</vt:lpstr>
      <vt:lpstr>Solution Run Time</vt:lpstr>
      <vt:lpstr>Remote Access to Kafka Broker</vt:lpstr>
      <vt:lpstr>EDA Landscape</vt:lpstr>
      <vt:lpstr>Container Microservice - KStreams</vt:lpstr>
      <vt:lpstr>Container Microservice </vt:lpstr>
      <vt:lpstr>Legacy to Microservice </vt:lpstr>
      <vt:lpstr>Container Microservice - KStreams</vt:lpstr>
      <vt:lpstr>Container Microservice – Springboot - Postgresql</vt:lpstr>
      <vt:lpstr>Container Microservice – Springboot - Postgresql</vt:lpstr>
      <vt:lpstr>Container Microservice - Python</vt:lpstr>
      <vt:lpstr>Order Simple Producer - Python</vt:lpstr>
      <vt:lpstr>Event Sourcing Integration Test Env</vt:lpstr>
      <vt:lpstr>Local Environment – docker compose</vt:lpstr>
      <vt:lpstr>Event Stream As Event Store for ML</vt:lpstr>
      <vt:lpstr>Event Stream As Event Store for ML</vt:lpstr>
      <vt:lpstr>MQ- Event Stream</vt:lpstr>
      <vt:lpstr>Data Replication: Orders table to kafka</vt:lpstr>
      <vt:lpstr>IBM DR Architecture</vt:lpstr>
      <vt:lpstr>IIDR Architecture on k8s? (N/A)</vt:lpstr>
      <vt:lpstr>IIDR Architecture on k8s? (N/A)</vt:lpstr>
      <vt:lpstr>Schema Registry</vt:lpstr>
      <vt:lpstr>Shipping Order Management Service</vt:lpstr>
      <vt:lpstr>PowerPoint Presentation</vt:lpstr>
      <vt:lpstr>Voyages Management Service</vt:lpstr>
      <vt:lpstr>PowerPoint Presentation</vt:lpstr>
      <vt:lpstr>PowerPoint Presentation</vt:lpstr>
      <vt:lpstr>PowerPoint Presentation</vt:lpstr>
      <vt:lpstr>PowerPoint Presentation</vt:lpstr>
      <vt:lpstr>K Containers example - Event Bus Topics   </vt:lpstr>
      <vt:lpstr>Container Management Service</vt:lpstr>
      <vt:lpstr>PowerPoint Presentation</vt:lpstr>
      <vt:lpstr>PowerPoint Presentation</vt:lpstr>
      <vt:lpstr>Container Bounded Context</vt:lpstr>
      <vt:lpstr>OLD    Container - HL</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2734</cp:revision>
  <cp:lastPrinted>2016-03-10T02:30:19Z</cp:lastPrinted>
  <dcterms:created xsi:type="dcterms:W3CDTF">2015-06-25T15:18:43Z</dcterms:created>
  <dcterms:modified xsi:type="dcterms:W3CDTF">2020-04-15T04:38:41Z</dcterms:modified>
</cp:coreProperties>
</file>